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33"/>
    <p:restoredTop sz="94582"/>
  </p:normalViewPr>
  <p:slideViewPr>
    <p:cSldViewPr snapToGrid="0">
      <p:cViewPr>
        <p:scale>
          <a:sx n="89" d="100"/>
          <a:sy n="89" d="100"/>
        </p:scale>
        <p:origin x="560"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2A7F7-CB04-3843-87D6-5E98FFB91A8B}" type="datetimeFigureOut">
              <a:rPr lang="en-US" smtClean="0"/>
              <a:t>10/24/22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521D51-0C58-E74D-9F0A-FEC8770C91D6}" type="slidenum">
              <a:rPr lang="en-US" smtClean="0"/>
              <a:t>‹#›</a:t>
            </a:fld>
            <a:endParaRPr lang="en-US"/>
          </a:p>
        </p:txBody>
      </p:sp>
    </p:spTree>
    <p:extLst>
      <p:ext uri="{BB962C8B-B14F-4D97-AF65-F5344CB8AC3E}">
        <p14:creationId xmlns:p14="http://schemas.microsoft.com/office/powerpoint/2010/main" val="3712739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218329"/>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4007249"/>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Monday, October 24,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6234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975360" y="784641"/>
            <a:ext cx="10241280" cy="67404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975360" y="1632857"/>
            <a:ext cx="10241280" cy="44278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8262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112520" y="1502910"/>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112520" y="4767508"/>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32517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a:xfrm>
            <a:off x="975360" y="817299"/>
            <a:ext cx="10241280" cy="123444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975360" y="2134035"/>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370320" y="2134036"/>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Monday, October 24,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05604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975360" y="2101378"/>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975360" y="3007586"/>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370320" y="2101378"/>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370320" y="3007585"/>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Monday, October 24,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a:xfrm>
            <a:off x="975360" y="784642"/>
            <a:ext cx="10241280" cy="1234440"/>
          </a:xfrm>
        </p:spPr>
        <p:txBody>
          <a:bodyPr/>
          <a:lstStyle/>
          <a:p>
            <a:r>
              <a:rPr lang="en-US"/>
              <a:t>Click to edit Master title style</a:t>
            </a:r>
            <a:endParaRPr lang="en-US" dirty="0"/>
          </a:p>
        </p:txBody>
      </p:sp>
    </p:spTree>
    <p:extLst>
      <p:ext uri="{BB962C8B-B14F-4D97-AF65-F5344CB8AC3E}">
        <p14:creationId xmlns:p14="http://schemas.microsoft.com/office/powerpoint/2010/main" val="3902932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a:xfrm>
            <a:off x="975360" y="795528"/>
            <a:ext cx="10241280" cy="1234440"/>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Monday, October 24,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5268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Monday, October 24,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24659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197428" y="1024844"/>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476820" y="1024844"/>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197428" y="3095929"/>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47300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143000" y="992314"/>
            <a:ext cx="3932237" cy="1892808"/>
          </a:xfrm>
        </p:spPr>
        <p:txBody>
          <a:bodyPr anchor="b"/>
          <a:lstStyle>
            <a:lvl1pPr>
              <a:defRPr sz="32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276719" y="992187"/>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143000" y="3038048"/>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23336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975360" y="773757"/>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975360" y="2090493"/>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Monday, October 24,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03662152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BC4C5C07-ADB9-EBA0-D17E-121101D815E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1145F121-7DB3-4C20-B960-333CE2967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1A4D3-2945-E4C4-28AE-41DEE858D73E}"/>
              </a:ext>
            </a:extLst>
          </p:cNvPr>
          <p:cNvSpPr>
            <a:spLocks noGrp="1"/>
          </p:cNvSpPr>
          <p:nvPr>
            <p:ph type="ctrTitle"/>
          </p:nvPr>
        </p:nvSpPr>
        <p:spPr>
          <a:xfrm>
            <a:off x="1520169" y="2314576"/>
            <a:ext cx="9144000" cy="3850276"/>
          </a:xfrm>
        </p:spPr>
        <p:txBody>
          <a:bodyPr>
            <a:normAutofit/>
          </a:bodyPr>
          <a:lstStyle/>
          <a:p>
            <a:br>
              <a:rPr lang="en-US" dirty="0">
                <a:solidFill>
                  <a:schemeClr val="bg1"/>
                </a:solidFill>
              </a:rPr>
            </a:br>
            <a:r>
              <a:rPr lang="en-US" dirty="0">
                <a:solidFill>
                  <a:schemeClr val="bg1"/>
                </a:solidFill>
              </a:rPr>
              <a:t>ITS30705</a:t>
            </a:r>
            <a:br>
              <a:rPr lang="en-US" dirty="0">
                <a:solidFill>
                  <a:schemeClr val="bg1"/>
                </a:solidFill>
              </a:rPr>
            </a:br>
            <a:r>
              <a:rPr lang="en-US" dirty="0">
                <a:solidFill>
                  <a:schemeClr val="bg1"/>
                </a:solidFill>
              </a:rPr>
              <a:t>CHAPTER 9: recursion</a:t>
            </a:r>
          </a:p>
        </p:txBody>
      </p:sp>
    </p:spTree>
    <p:extLst>
      <p:ext uri="{BB962C8B-B14F-4D97-AF65-F5344CB8AC3E}">
        <p14:creationId xmlns:p14="http://schemas.microsoft.com/office/powerpoint/2010/main" val="425282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B3AB-1EDA-F827-75C6-8A163E495691}"/>
              </a:ext>
            </a:extLst>
          </p:cNvPr>
          <p:cNvSpPr>
            <a:spLocks noGrp="1"/>
          </p:cNvSpPr>
          <p:nvPr>
            <p:ph type="title"/>
          </p:nvPr>
        </p:nvSpPr>
        <p:spPr/>
        <p:txBody>
          <a:bodyPr/>
          <a:lstStyle/>
          <a:p>
            <a:r>
              <a:rPr lang="en-US" dirty="0"/>
              <a:t>ANOTHER RECURSIVE TASK</a:t>
            </a:r>
          </a:p>
        </p:txBody>
      </p:sp>
      <p:sp>
        <p:nvSpPr>
          <p:cNvPr id="3" name="Content Placeholder 2">
            <a:extLst>
              <a:ext uri="{FF2B5EF4-FFF2-40B4-BE49-F238E27FC236}">
                <a16:creationId xmlns:a16="http://schemas.microsoft.com/office/drawing/2014/main" id="{99B7686C-9146-FC31-B996-EAF87D4A5846}"/>
              </a:ext>
            </a:extLst>
          </p:cNvPr>
          <p:cNvSpPr>
            <a:spLocks noGrp="1"/>
          </p:cNvSpPr>
          <p:nvPr>
            <p:ph idx="1"/>
          </p:nvPr>
        </p:nvSpPr>
        <p:spPr/>
        <p:txBody>
          <a:bodyPr>
            <a:normAutofit/>
          </a:bodyPr>
          <a:lstStyle/>
          <a:p>
            <a:r>
              <a:rPr lang="en-US" dirty="0"/>
              <a:t>How can we remove exactly half of the M&amp;M's in a large bowl, without dumping them all out or being able to count them?</a:t>
            </a:r>
          </a:p>
          <a:p>
            <a:pPr lvl="1"/>
            <a:r>
              <a:rPr lang="en-US" dirty="0"/>
              <a:t>What if multiple people help with solving the problem?</a:t>
            </a:r>
            <a:br>
              <a:rPr lang="en-US" dirty="0"/>
            </a:br>
            <a:r>
              <a:rPr lang="en-US" dirty="0"/>
              <a:t>Can each person do a small part of the work?</a:t>
            </a:r>
          </a:p>
          <a:p>
            <a:pPr lvl="1"/>
            <a:r>
              <a:rPr lang="en-US" dirty="0"/>
              <a:t>What is a number of M&amp;M's</a:t>
            </a:r>
            <a:br>
              <a:rPr lang="en-US" dirty="0"/>
            </a:br>
            <a:r>
              <a:rPr lang="en-US" dirty="0"/>
              <a:t>that it is easy to double,</a:t>
            </a:r>
            <a:br>
              <a:rPr lang="en-US" dirty="0"/>
            </a:br>
            <a:r>
              <a:rPr lang="en-US" dirty="0"/>
              <a:t>even if you can't count?</a:t>
            </a:r>
          </a:p>
          <a:p>
            <a:pPr lvl="1"/>
            <a:r>
              <a:rPr lang="en-US" dirty="0"/>
              <a:t>(What is a "base case"?)</a:t>
            </a:r>
          </a:p>
        </p:txBody>
      </p:sp>
      <p:pic>
        <p:nvPicPr>
          <p:cNvPr id="4" name="Picture 4">
            <a:extLst>
              <a:ext uri="{FF2B5EF4-FFF2-40B4-BE49-F238E27FC236}">
                <a16:creationId xmlns:a16="http://schemas.microsoft.com/office/drawing/2014/main" id="{B5C646CA-CB62-30EA-1B88-F91EE3EEE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8417" y="3079846"/>
            <a:ext cx="3448223" cy="258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73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15A-5C27-5A33-89F5-098765482FF8}"/>
              </a:ext>
            </a:extLst>
          </p:cNvPr>
          <p:cNvSpPr>
            <a:spLocks noGrp="1"/>
          </p:cNvSpPr>
          <p:nvPr>
            <p:ph type="title"/>
          </p:nvPr>
        </p:nvSpPr>
        <p:spPr/>
        <p:txBody>
          <a:bodyPr/>
          <a:lstStyle/>
          <a:p>
            <a:r>
              <a:rPr lang="en-US" dirty="0"/>
              <a:t>RECURSION IN PYTHON</a:t>
            </a:r>
          </a:p>
        </p:txBody>
      </p:sp>
      <p:sp>
        <p:nvSpPr>
          <p:cNvPr id="3" name="Content Placeholder 2">
            <a:extLst>
              <a:ext uri="{FF2B5EF4-FFF2-40B4-BE49-F238E27FC236}">
                <a16:creationId xmlns:a16="http://schemas.microsoft.com/office/drawing/2014/main" id="{FD76302A-591B-E5EA-A607-16F58889DC76}"/>
              </a:ext>
            </a:extLst>
          </p:cNvPr>
          <p:cNvSpPr>
            <a:spLocks noGrp="1"/>
          </p:cNvSpPr>
          <p:nvPr>
            <p:ph idx="1"/>
          </p:nvPr>
        </p:nvSpPr>
        <p:spPr>
          <a:xfrm>
            <a:off x="975360" y="1632857"/>
            <a:ext cx="10241280" cy="674045"/>
          </a:xfrm>
        </p:spPr>
        <p:txBody>
          <a:bodyPr/>
          <a:lstStyle/>
          <a:p>
            <a:r>
              <a:rPr lang="en-US" dirty="0"/>
              <a:t>Consider the following function to print a line of * characters:</a:t>
            </a:r>
          </a:p>
        </p:txBody>
      </p:sp>
      <p:sp>
        <p:nvSpPr>
          <p:cNvPr id="4" name="TextBox 3">
            <a:extLst>
              <a:ext uri="{FF2B5EF4-FFF2-40B4-BE49-F238E27FC236}">
                <a16:creationId xmlns:a16="http://schemas.microsoft.com/office/drawing/2014/main" id="{EDB5EA01-31DB-1585-6984-7163894D4A28}"/>
              </a:ext>
            </a:extLst>
          </p:cNvPr>
          <p:cNvSpPr txBox="1"/>
          <p:nvPr/>
        </p:nvSpPr>
        <p:spPr>
          <a:xfrm>
            <a:off x="1500832" y="2306902"/>
            <a:ext cx="7661072" cy="1574085"/>
          </a:xfrm>
          <a:prstGeom prst="rect">
            <a:avLst/>
          </a:prstGeom>
          <a:noFill/>
        </p:spPr>
        <p:txBody>
          <a:bodyPr wrap="none" rtlCol="0">
            <a:spAutoFit/>
          </a:bodyPr>
          <a:lstStyle/>
          <a:p>
            <a:pPr>
              <a:lnSpc>
                <a:spcPct val="80000"/>
              </a:lnSpc>
            </a:pPr>
            <a:r>
              <a:rPr lang="en-US" sz="2000" b="1" dirty="0">
                <a:solidFill>
                  <a:srgbClr val="008000"/>
                </a:solidFill>
                <a:latin typeface="Consolas" panose="020B0609020204030204" pitchFamily="49" charset="0"/>
                <a:cs typeface="Consolas" panose="020B0609020204030204" pitchFamily="49" charset="0"/>
              </a:rPr>
              <a:t># Prints a line containing the given number of stars.</a:t>
            </a:r>
          </a:p>
          <a:p>
            <a:pPr>
              <a:lnSpc>
                <a:spcPct val="80000"/>
              </a:lnSpc>
            </a:pPr>
            <a:r>
              <a:rPr lang="en-US" sz="2000" b="1" dirty="0">
                <a:solidFill>
                  <a:srgbClr val="008000"/>
                </a:solidFill>
                <a:latin typeface="Consolas" panose="020B0609020204030204" pitchFamily="49" charset="0"/>
                <a:cs typeface="Consolas" panose="020B0609020204030204" pitchFamily="49" charset="0"/>
              </a:rPr>
              <a:t># Precondition: n &gt;= 0</a:t>
            </a:r>
          </a:p>
          <a:p>
            <a:pPr>
              <a:lnSpc>
                <a:spcPct val="80000"/>
              </a:lnSpc>
            </a:pPr>
            <a:r>
              <a:rPr lang="en-US" sz="2000" dirty="0">
                <a:latin typeface="Consolas" panose="020B0609020204030204" pitchFamily="49" charset="0"/>
                <a:cs typeface="Consolas" panose="020B0609020204030204" pitchFamily="49" charset="0"/>
              </a:rPr>
              <a:t>def </a:t>
            </a:r>
            <a:r>
              <a:rPr lang="en-US" sz="2000" dirty="0" err="1">
                <a:latin typeface="Consolas" panose="020B0609020204030204" pitchFamily="49" charset="0"/>
                <a:cs typeface="Consolas" panose="020B0609020204030204" pitchFamily="49" charset="0"/>
              </a:rPr>
              <a:t>print_stars</a:t>
            </a:r>
            <a:r>
              <a:rPr lang="en-US" sz="2000" dirty="0">
                <a:latin typeface="Consolas" panose="020B0609020204030204" pitchFamily="49" charset="0"/>
                <a:cs typeface="Consolas" panose="020B0609020204030204" pitchFamily="49" charset="0"/>
              </a:rPr>
              <a:t>(n):</a:t>
            </a:r>
          </a:p>
          <a:p>
            <a:pPr>
              <a:lnSpc>
                <a:spcPct val="80000"/>
              </a:lnSpc>
            </a:pPr>
            <a:r>
              <a:rPr lang="en-US" sz="2000" dirty="0">
                <a:latin typeface="Consolas" panose="020B0609020204030204" pitchFamily="49" charset="0"/>
                <a:cs typeface="Consolas" panose="020B0609020204030204" pitchFamily="49" charset="0"/>
              </a:rPr>
              <a:t>    for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in range(0, n):</a:t>
            </a:r>
          </a:p>
          <a:p>
            <a:pPr>
              <a:lnSpc>
                <a:spcPct val="80000"/>
              </a:lnSpc>
            </a:pPr>
            <a:r>
              <a:rPr lang="en-US" sz="2000" dirty="0">
                <a:latin typeface="Consolas" panose="020B0609020204030204" pitchFamily="49" charset="0"/>
                <a:cs typeface="Consolas" panose="020B0609020204030204" pitchFamily="49" charset="0"/>
              </a:rPr>
              <a:t>        print("*", end='')</a:t>
            </a:r>
          </a:p>
          <a:p>
            <a:pPr>
              <a:lnSpc>
                <a:spcPct val="80000"/>
              </a:lnSpc>
            </a:pPr>
            <a:r>
              <a:rPr lang="en-US" sz="2000" dirty="0">
                <a:latin typeface="Consolas" panose="020B0609020204030204" pitchFamily="49" charset="0"/>
                <a:cs typeface="Consolas" panose="020B0609020204030204" pitchFamily="49" charset="0"/>
              </a:rPr>
              <a:t>    print()               </a:t>
            </a:r>
            <a:r>
              <a:rPr lang="en-US" sz="2000" b="1" dirty="0">
                <a:solidFill>
                  <a:srgbClr val="008000"/>
                </a:solidFill>
                <a:latin typeface="Consolas" panose="020B0609020204030204" pitchFamily="49" charset="0"/>
                <a:cs typeface="Consolas" panose="020B0609020204030204" pitchFamily="49" charset="0"/>
              </a:rPr>
              <a:t># end the line of output</a:t>
            </a:r>
          </a:p>
        </p:txBody>
      </p:sp>
    </p:spTree>
    <p:extLst>
      <p:ext uri="{BB962C8B-B14F-4D97-AF65-F5344CB8AC3E}">
        <p14:creationId xmlns:p14="http://schemas.microsoft.com/office/powerpoint/2010/main" val="104285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4B88-BE5A-B2CF-6F37-970D1497006A}"/>
              </a:ext>
            </a:extLst>
          </p:cNvPr>
          <p:cNvSpPr>
            <a:spLocks noGrp="1"/>
          </p:cNvSpPr>
          <p:nvPr>
            <p:ph type="title"/>
          </p:nvPr>
        </p:nvSpPr>
        <p:spPr/>
        <p:txBody>
          <a:bodyPr/>
          <a:lstStyle/>
          <a:p>
            <a:r>
              <a:rPr lang="en-US" dirty="0"/>
              <a:t>A BASIC CASE</a:t>
            </a:r>
          </a:p>
        </p:txBody>
      </p:sp>
      <p:sp>
        <p:nvSpPr>
          <p:cNvPr id="3" name="Content Placeholder 2">
            <a:extLst>
              <a:ext uri="{FF2B5EF4-FFF2-40B4-BE49-F238E27FC236}">
                <a16:creationId xmlns:a16="http://schemas.microsoft.com/office/drawing/2014/main" id="{7A9716DE-8C26-0C7F-1370-A984AF55C359}"/>
              </a:ext>
            </a:extLst>
          </p:cNvPr>
          <p:cNvSpPr>
            <a:spLocks noGrp="1"/>
          </p:cNvSpPr>
          <p:nvPr>
            <p:ph idx="1"/>
          </p:nvPr>
        </p:nvSpPr>
        <p:spPr>
          <a:xfrm>
            <a:off x="975360" y="1632857"/>
            <a:ext cx="10241280" cy="1219200"/>
          </a:xfrm>
        </p:spPr>
        <p:txBody>
          <a:bodyPr/>
          <a:lstStyle/>
          <a:p>
            <a:pPr eaLnBrk="1" hangingPunct="1"/>
            <a:r>
              <a:rPr lang="en-US" dirty="0"/>
              <a:t>What are the cases to consider?</a:t>
            </a:r>
          </a:p>
          <a:p>
            <a:pPr eaLnBrk="1" hangingPunct="1"/>
            <a:r>
              <a:rPr lang="en-US" dirty="0"/>
              <a:t>What is a very easy number of stars to print without a loop?</a:t>
            </a:r>
          </a:p>
        </p:txBody>
      </p:sp>
      <p:sp>
        <p:nvSpPr>
          <p:cNvPr id="4" name="TextBox 3">
            <a:extLst>
              <a:ext uri="{FF2B5EF4-FFF2-40B4-BE49-F238E27FC236}">
                <a16:creationId xmlns:a16="http://schemas.microsoft.com/office/drawing/2014/main" id="{5CF74EC7-826B-CD8D-7CE3-716F6F2146B2}"/>
              </a:ext>
            </a:extLst>
          </p:cNvPr>
          <p:cNvSpPr txBox="1"/>
          <p:nvPr/>
        </p:nvSpPr>
        <p:spPr>
          <a:xfrm>
            <a:off x="1393372" y="3026228"/>
            <a:ext cx="5827236" cy="1574021"/>
          </a:xfrm>
          <a:prstGeom prst="rect">
            <a:avLst/>
          </a:prstGeom>
          <a:noFill/>
        </p:spPr>
        <p:txBody>
          <a:bodyPr wrap="none" rtlCol="0">
            <a:spAutoFit/>
          </a:bodyPr>
          <a:lstStyle/>
          <a:p>
            <a:pPr>
              <a:lnSpc>
                <a:spcPct val="80000"/>
              </a:lnSpc>
            </a:pPr>
            <a:r>
              <a:rPr lang="en-US" sz="2000" dirty="0">
                <a:latin typeface="Consolas" panose="020B0609020204030204" pitchFamily="49" charset="0"/>
                <a:cs typeface="Consolas" panose="020B0609020204030204" pitchFamily="49" charset="0"/>
              </a:rPr>
              <a:t>def </a:t>
            </a:r>
            <a:r>
              <a:rPr lang="en-US" sz="2000" dirty="0" err="1">
                <a:latin typeface="Consolas" panose="020B0609020204030204" pitchFamily="49" charset="0"/>
                <a:cs typeface="Consolas" panose="020B0609020204030204" pitchFamily="49" charset="0"/>
              </a:rPr>
              <a:t>print_stars</a:t>
            </a:r>
            <a:r>
              <a:rPr lang="en-US" sz="2000" dirty="0">
                <a:latin typeface="Consolas" panose="020B0609020204030204" pitchFamily="49" charset="0"/>
                <a:cs typeface="Consolas" panose="020B0609020204030204" pitchFamily="49" charset="0"/>
              </a:rPr>
              <a:t>(n):</a:t>
            </a:r>
          </a:p>
          <a:p>
            <a:pPr>
              <a:lnSpc>
                <a:spcPct val="80000"/>
              </a:lnSpc>
            </a:pPr>
            <a:r>
              <a:rPr lang="en-US" sz="2000" dirty="0">
                <a:latin typeface="Consolas" panose="020B0609020204030204" pitchFamily="49" charset="0"/>
                <a:cs typeface="Consolas" panose="020B0609020204030204" pitchFamily="49" charset="0"/>
              </a:rPr>
              <a:t>    </a:t>
            </a:r>
            <a:r>
              <a:rPr lang="en-US" sz="2000" b="1" dirty="0">
                <a:latin typeface="Consolas" panose="020B0609020204030204" pitchFamily="49" charset="0"/>
                <a:cs typeface="Consolas" panose="020B0609020204030204" pitchFamily="49" charset="0"/>
              </a:rPr>
              <a:t>if n == 1:</a:t>
            </a:r>
          </a:p>
          <a:p>
            <a:pPr>
              <a:lnSpc>
                <a:spcPct val="80000"/>
              </a:lnSpc>
            </a:pPr>
            <a:r>
              <a:rPr lang="en-US" sz="2000" b="1" dirty="0">
                <a:solidFill>
                  <a:srgbClr val="008000"/>
                </a:solidFill>
                <a:latin typeface="Consolas" panose="020B0609020204030204" pitchFamily="49" charset="0"/>
                <a:cs typeface="Consolas" panose="020B0609020204030204" pitchFamily="49" charset="0"/>
              </a:rPr>
              <a:t>        # base case; just print one star</a:t>
            </a:r>
          </a:p>
          <a:p>
            <a:pPr>
              <a:lnSpc>
                <a:spcPct val="80000"/>
              </a:lnSpc>
            </a:pPr>
            <a:r>
              <a:rPr lang="en-US" sz="2000" dirty="0">
                <a:latin typeface="Consolas" panose="020B0609020204030204" pitchFamily="49" charset="0"/>
                <a:cs typeface="Consolas" panose="020B0609020204030204" pitchFamily="49" charset="0"/>
              </a:rPr>
              <a:t>        print("*", end='')</a:t>
            </a:r>
          </a:p>
          <a:p>
            <a:pPr>
              <a:lnSpc>
                <a:spcPct val="80000"/>
              </a:lnSpc>
            </a:pPr>
            <a:r>
              <a:rPr lang="en-US" sz="2000" dirty="0">
                <a:latin typeface="Consolas" panose="020B0609020204030204" pitchFamily="49" charset="0"/>
                <a:cs typeface="Consolas" panose="020B0609020204030204" pitchFamily="49" charset="0"/>
              </a:rPr>
              <a:t>    else:</a:t>
            </a:r>
          </a:p>
          <a:p>
            <a:pPr>
              <a:lnSpc>
                <a:spcPct val="80000"/>
              </a:lnSpc>
            </a:pPr>
            <a:r>
              <a:rPr lang="en-US" sz="20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8507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94B8-4DDA-1F13-49C1-D49E16CD0D38}"/>
              </a:ext>
            </a:extLst>
          </p:cNvPr>
          <p:cNvSpPr>
            <a:spLocks noGrp="1"/>
          </p:cNvSpPr>
          <p:nvPr>
            <p:ph type="title"/>
          </p:nvPr>
        </p:nvSpPr>
        <p:spPr/>
        <p:txBody>
          <a:bodyPr/>
          <a:lstStyle/>
          <a:p>
            <a:r>
              <a:rPr lang="en-US" dirty="0"/>
              <a:t>Handling more cases</a:t>
            </a:r>
          </a:p>
        </p:txBody>
      </p:sp>
      <p:sp>
        <p:nvSpPr>
          <p:cNvPr id="3" name="Content Placeholder 2">
            <a:extLst>
              <a:ext uri="{FF2B5EF4-FFF2-40B4-BE49-F238E27FC236}">
                <a16:creationId xmlns:a16="http://schemas.microsoft.com/office/drawing/2014/main" id="{087BE06B-00CD-BA34-50FD-13EEC3495E33}"/>
              </a:ext>
            </a:extLst>
          </p:cNvPr>
          <p:cNvSpPr>
            <a:spLocks noGrp="1"/>
          </p:cNvSpPr>
          <p:nvPr>
            <p:ph idx="1"/>
          </p:nvPr>
        </p:nvSpPr>
        <p:spPr/>
        <p:txBody>
          <a:bodyPr/>
          <a:lstStyle/>
          <a:p>
            <a:r>
              <a:rPr lang="en-US" dirty="0"/>
              <a:t>Handling additional cases, with no loops (in a bad way):</a:t>
            </a:r>
          </a:p>
        </p:txBody>
      </p:sp>
      <p:sp>
        <p:nvSpPr>
          <p:cNvPr id="4" name="TextBox 3">
            <a:extLst>
              <a:ext uri="{FF2B5EF4-FFF2-40B4-BE49-F238E27FC236}">
                <a16:creationId xmlns:a16="http://schemas.microsoft.com/office/drawing/2014/main" id="{BB0B4E93-0D91-F62E-8C29-9BEB7CA5C1DB}"/>
              </a:ext>
            </a:extLst>
          </p:cNvPr>
          <p:cNvSpPr txBox="1"/>
          <p:nvPr/>
        </p:nvSpPr>
        <p:spPr>
          <a:xfrm>
            <a:off x="975360" y="2322998"/>
            <a:ext cx="6288901" cy="4036233"/>
          </a:xfrm>
          <a:prstGeom prst="rect">
            <a:avLst/>
          </a:prstGeom>
          <a:noFill/>
        </p:spPr>
        <p:txBody>
          <a:bodyPr wrap="none" rtlCol="0">
            <a:spAutoFit/>
          </a:bodyPr>
          <a:lstStyle/>
          <a:p>
            <a:pPr lvl="1" eaLnBrk="1" hangingPunct="1">
              <a:lnSpc>
                <a:spcPct val="70000"/>
              </a:lnSpc>
              <a:buFontTx/>
              <a:buNone/>
            </a:pPr>
            <a:r>
              <a:rPr lang="en-US" sz="2000" dirty="0">
                <a:latin typeface="Consolas" panose="020B0609020204030204" pitchFamily="49" charset="0"/>
                <a:cs typeface="Consolas" panose="020B0609020204030204" pitchFamily="49" charset="0"/>
              </a:rPr>
              <a:t>def </a:t>
            </a:r>
            <a:r>
              <a:rPr lang="en-US" sz="2000" dirty="0" err="1">
                <a:latin typeface="Consolas" panose="020B0609020204030204" pitchFamily="49" charset="0"/>
                <a:cs typeface="Consolas" panose="020B0609020204030204" pitchFamily="49" charset="0"/>
              </a:rPr>
              <a:t>print_stars</a:t>
            </a:r>
            <a:r>
              <a:rPr lang="en-US" sz="2000" dirty="0">
                <a:latin typeface="Consolas" panose="020B0609020204030204" pitchFamily="49" charset="0"/>
                <a:cs typeface="Consolas" panose="020B0609020204030204" pitchFamily="49" charset="0"/>
              </a:rPr>
              <a:t>(n):</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if n == 1:</a:t>
            </a:r>
          </a:p>
          <a:p>
            <a:pPr lvl="1" eaLnBrk="1" hangingPunct="1">
              <a:lnSpc>
                <a:spcPct val="70000"/>
              </a:lnSpc>
              <a:buFontTx/>
              <a:buNone/>
            </a:pPr>
            <a:r>
              <a:rPr lang="en-US" sz="2000" b="1" dirty="0">
                <a:solidFill>
                  <a:srgbClr val="008000"/>
                </a:solidFill>
                <a:latin typeface="Consolas" panose="020B0609020204030204" pitchFamily="49" charset="0"/>
                <a:cs typeface="Consolas" panose="020B0609020204030204" pitchFamily="49" charset="0"/>
              </a:rPr>
              <a:t>        # base case; just print one star</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print("*", end='')</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elif</a:t>
            </a:r>
            <a:r>
              <a:rPr lang="en-US" sz="2000" dirty="0">
                <a:latin typeface="Consolas" panose="020B0609020204030204" pitchFamily="49" charset="0"/>
                <a:cs typeface="Consolas" panose="020B0609020204030204" pitchFamily="49" charset="0"/>
              </a:rPr>
              <a:t> end='')</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p</a:t>
            </a:r>
            <a:r>
              <a:rPr lang="en-US" sz="2000" b="1" dirty="0" err="1">
                <a:latin typeface="Consolas" panose="020B0609020204030204" pitchFamily="49" charset="0"/>
                <a:cs typeface="Consolas" panose="020B0609020204030204" pitchFamily="49" charset="0"/>
              </a:rPr>
              <a:t>n</a:t>
            </a:r>
            <a:r>
              <a:rPr lang="en-US" sz="2000" b="1" dirty="0">
                <a:latin typeface="Consolas" panose="020B0609020204030204" pitchFamily="49" charset="0"/>
                <a:cs typeface="Consolas" panose="020B0609020204030204" pitchFamily="49" charset="0"/>
              </a:rPr>
              <a:t> == 2:</a:t>
            </a:r>
            <a:endParaRPr lang="en-US" sz="2000" dirty="0">
              <a:latin typeface="Consolas" panose="020B0609020204030204" pitchFamily="49" charset="0"/>
              <a:cs typeface="Consolas" panose="020B0609020204030204" pitchFamily="49" charset="0"/>
            </a:endParaRPr>
          </a:p>
          <a:p>
            <a:pPr lvl="1" eaLnBrk="1" hangingPunct="1">
              <a:lnSpc>
                <a:spcPct val="80000"/>
              </a:lnSpc>
              <a:buFontTx/>
              <a:buNone/>
            </a:pPr>
            <a:r>
              <a:rPr lang="en-US" sz="2000" dirty="0">
                <a:latin typeface="Consolas" panose="020B0609020204030204" pitchFamily="49" charset="0"/>
                <a:cs typeface="Consolas" panose="020B0609020204030204" pitchFamily="49" charset="0"/>
              </a:rPr>
              <a:t>        print("*", </a:t>
            </a:r>
            <a:r>
              <a:rPr lang="en-US" sz="2000" dirty="0" err="1">
                <a:latin typeface="Consolas" panose="020B0609020204030204" pitchFamily="49" charset="0"/>
                <a:cs typeface="Consolas" panose="020B0609020204030204" pitchFamily="49" charset="0"/>
              </a:rPr>
              <a:t>rint</a:t>
            </a:r>
            <a:r>
              <a:rPr lang="en-US" sz="2000" dirty="0">
                <a:latin typeface="Consolas" panose="020B0609020204030204" pitchFamily="49" charset="0"/>
                <a:cs typeface="Consolas" panose="020B0609020204030204" pitchFamily="49" charset="0"/>
              </a:rPr>
              <a:t>("*", end='')</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elif</a:t>
            </a:r>
            <a:r>
              <a:rPr lang="en-US" sz="2000" dirty="0">
                <a:latin typeface="Consolas" panose="020B0609020204030204" pitchFamily="49" charset="0"/>
                <a:cs typeface="Consolas" panose="020B0609020204030204" pitchFamily="49" charset="0"/>
              </a:rPr>
              <a:t> </a:t>
            </a:r>
            <a:r>
              <a:rPr lang="en-US" sz="2000" b="1" dirty="0">
                <a:latin typeface="Consolas" panose="020B0609020204030204" pitchFamily="49" charset="0"/>
                <a:cs typeface="Consolas" panose="020B0609020204030204" pitchFamily="49" charset="0"/>
              </a:rPr>
              <a:t>n == 3:</a:t>
            </a:r>
            <a:endParaRPr lang="en-US" sz="2000" dirty="0">
              <a:latin typeface="Consolas" panose="020B0609020204030204" pitchFamily="49" charset="0"/>
              <a:cs typeface="Consolas" panose="020B0609020204030204" pitchFamily="49" charset="0"/>
            </a:endParaRPr>
          </a:p>
          <a:p>
            <a:pPr lvl="1" eaLnBrk="1" hangingPunct="1">
              <a:lnSpc>
                <a:spcPct val="80000"/>
              </a:lnSpc>
              <a:buFontTx/>
              <a:buNone/>
            </a:pPr>
            <a:r>
              <a:rPr lang="en-US" sz="2000" dirty="0">
                <a:latin typeface="Consolas" panose="020B0609020204030204" pitchFamily="49" charset="0"/>
                <a:cs typeface="Consolas" panose="020B0609020204030204" pitchFamily="49" charset="0"/>
              </a:rPr>
              <a:t>        print("*", end='')</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print("*", end='')</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print("*", end='')</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elif</a:t>
            </a:r>
            <a:r>
              <a:rPr lang="en-US" sz="2000" dirty="0">
                <a:latin typeface="Consolas" panose="020B0609020204030204" pitchFamily="49" charset="0"/>
                <a:cs typeface="Consolas" panose="020B0609020204030204" pitchFamily="49" charset="0"/>
              </a:rPr>
              <a:t> </a:t>
            </a:r>
            <a:r>
              <a:rPr lang="en-US" sz="2000" b="1" dirty="0">
                <a:latin typeface="Consolas" panose="020B0609020204030204" pitchFamily="49" charset="0"/>
                <a:cs typeface="Consolas" panose="020B0609020204030204" pitchFamily="49" charset="0"/>
              </a:rPr>
              <a:t>n == 4:</a:t>
            </a:r>
            <a:endParaRPr lang="en-US" sz="2000" dirty="0">
              <a:latin typeface="Consolas" panose="020B0609020204030204" pitchFamily="49" charset="0"/>
              <a:cs typeface="Consolas" panose="020B0609020204030204" pitchFamily="49" charset="0"/>
            </a:endParaRPr>
          </a:p>
          <a:p>
            <a:pPr lvl="1" eaLnBrk="1" hangingPunct="1">
              <a:lnSpc>
                <a:spcPct val="80000"/>
              </a:lnSpc>
              <a:buFontTx/>
              <a:buNone/>
            </a:pPr>
            <a:r>
              <a:rPr lang="en-US" sz="2000" dirty="0">
                <a:latin typeface="Consolas" panose="020B0609020204030204" pitchFamily="49" charset="0"/>
                <a:cs typeface="Consolas" panose="020B0609020204030204" pitchFamily="49" charset="0"/>
              </a:rPr>
              <a:t>        print("*", end='')</a:t>
            </a:r>
          </a:p>
          <a:p>
            <a:pPr lvl="1" eaLnBrk="1" hangingPunct="1">
              <a:lnSpc>
                <a:spcPct val="70000"/>
              </a:lnSpc>
              <a:buNone/>
            </a:pPr>
            <a:r>
              <a:rPr lang="en-US" sz="2000" dirty="0">
                <a:latin typeface="Consolas" panose="020B0609020204030204" pitchFamily="49" charset="0"/>
                <a:cs typeface="Consolas" panose="020B0609020204030204" pitchFamily="49" charset="0"/>
              </a:rPr>
              <a:t>        print("*", end='')</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print("*", end='')</a:t>
            </a:r>
          </a:p>
          <a:p>
            <a:pPr lvl="1">
              <a:lnSpc>
                <a:spcPct val="80000"/>
              </a:lnSpc>
            </a:pPr>
            <a:r>
              <a:rPr lang="en-US" sz="2000" dirty="0">
                <a:latin typeface="Consolas" panose="020B0609020204030204" pitchFamily="49" charset="0"/>
                <a:cs typeface="Consolas" panose="020B0609020204030204" pitchFamily="49" charset="0"/>
              </a:rPr>
              <a:t>        print("*", end='')</a:t>
            </a:r>
          </a:p>
          <a:p>
            <a:pPr lvl="1">
              <a:lnSpc>
                <a:spcPct val="80000"/>
              </a:lnSpc>
            </a:pPr>
            <a:r>
              <a:rPr lang="en-US" sz="2000" dirty="0">
                <a:latin typeface="Consolas" panose="020B0609020204030204" pitchFamily="49" charset="0"/>
                <a:cs typeface="Consolas" panose="020B0609020204030204" pitchFamily="49" charset="0"/>
              </a:rPr>
              <a:t>    else: ...</a:t>
            </a:r>
          </a:p>
        </p:txBody>
      </p:sp>
    </p:spTree>
    <p:extLst>
      <p:ext uri="{BB962C8B-B14F-4D97-AF65-F5344CB8AC3E}">
        <p14:creationId xmlns:p14="http://schemas.microsoft.com/office/powerpoint/2010/main" val="287626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D1A8-25B3-2AD1-59F6-7F49113E1C62}"/>
              </a:ext>
            </a:extLst>
          </p:cNvPr>
          <p:cNvSpPr>
            <a:spLocks noGrp="1"/>
          </p:cNvSpPr>
          <p:nvPr>
            <p:ph type="title"/>
          </p:nvPr>
        </p:nvSpPr>
        <p:spPr/>
        <p:txBody>
          <a:bodyPr/>
          <a:lstStyle/>
          <a:p>
            <a:r>
              <a:rPr lang="en-US" dirty="0"/>
              <a:t>HANDLING MORE CASES</a:t>
            </a:r>
          </a:p>
        </p:txBody>
      </p:sp>
      <p:sp>
        <p:nvSpPr>
          <p:cNvPr id="3" name="Content Placeholder 2">
            <a:extLst>
              <a:ext uri="{FF2B5EF4-FFF2-40B4-BE49-F238E27FC236}">
                <a16:creationId xmlns:a16="http://schemas.microsoft.com/office/drawing/2014/main" id="{E8B3B996-9CAD-3008-E335-B7E65A470ECA}"/>
              </a:ext>
            </a:extLst>
          </p:cNvPr>
          <p:cNvSpPr>
            <a:spLocks noGrp="1"/>
          </p:cNvSpPr>
          <p:nvPr>
            <p:ph idx="1"/>
          </p:nvPr>
        </p:nvSpPr>
        <p:spPr>
          <a:xfrm>
            <a:off x="975360" y="1632857"/>
            <a:ext cx="10241280" cy="674045"/>
          </a:xfrm>
        </p:spPr>
        <p:txBody>
          <a:bodyPr/>
          <a:lstStyle/>
          <a:p>
            <a:r>
              <a:rPr lang="en-US" dirty="0"/>
              <a:t>Taking advantage of the repeated pattern (somewhat better):</a:t>
            </a:r>
          </a:p>
        </p:txBody>
      </p:sp>
      <p:sp>
        <p:nvSpPr>
          <p:cNvPr id="4" name="TextBox 3">
            <a:extLst>
              <a:ext uri="{FF2B5EF4-FFF2-40B4-BE49-F238E27FC236}">
                <a16:creationId xmlns:a16="http://schemas.microsoft.com/office/drawing/2014/main" id="{2FC5E7DF-6C6E-A564-C231-864C95005772}"/>
              </a:ext>
            </a:extLst>
          </p:cNvPr>
          <p:cNvSpPr txBox="1"/>
          <p:nvPr/>
        </p:nvSpPr>
        <p:spPr>
          <a:xfrm>
            <a:off x="975360" y="2481073"/>
            <a:ext cx="6288901" cy="3416320"/>
          </a:xfrm>
          <a:prstGeom prst="rect">
            <a:avLst/>
          </a:prstGeom>
          <a:noFill/>
        </p:spPr>
        <p:txBody>
          <a:bodyPr wrap="none" rtlCol="0">
            <a:spAutoFit/>
          </a:bodyPr>
          <a:lstStyle/>
          <a:p>
            <a:pPr lvl="1" eaLnBrk="1" hangingPunct="1">
              <a:lnSpc>
                <a:spcPct val="70000"/>
              </a:lnSpc>
              <a:buFontTx/>
              <a:buNone/>
            </a:pPr>
            <a:r>
              <a:rPr lang="en-US" sz="2000" dirty="0">
                <a:latin typeface="Consolas" panose="020B0609020204030204" pitchFamily="49" charset="0"/>
                <a:cs typeface="Consolas" panose="020B0609020204030204" pitchFamily="49" charset="0"/>
              </a:rPr>
              <a:t>def </a:t>
            </a:r>
            <a:r>
              <a:rPr lang="en-US" sz="2000" dirty="0" err="1">
                <a:latin typeface="Consolas" panose="020B0609020204030204" pitchFamily="49" charset="0"/>
                <a:cs typeface="Consolas" panose="020B0609020204030204" pitchFamily="49" charset="0"/>
              </a:rPr>
              <a:t>print_stars</a:t>
            </a:r>
            <a:r>
              <a:rPr lang="en-US" sz="2000" dirty="0">
                <a:latin typeface="Consolas" panose="020B0609020204030204" pitchFamily="49" charset="0"/>
                <a:cs typeface="Consolas" panose="020B0609020204030204" pitchFamily="49" charset="0"/>
              </a:rPr>
              <a:t>(n):</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if n == 1:</a:t>
            </a:r>
          </a:p>
          <a:p>
            <a:pPr lvl="1" eaLnBrk="1" hangingPunct="1">
              <a:lnSpc>
                <a:spcPct val="70000"/>
              </a:lnSpc>
              <a:buFontTx/>
              <a:buNone/>
            </a:pPr>
            <a:r>
              <a:rPr lang="en-US" sz="2000" b="1" dirty="0">
                <a:solidFill>
                  <a:srgbClr val="008000"/>
                </a:solidFill>
                <a:latin typeface="Consolas" panose="020B0609020204030204" pitchFamily="49" charset="0"/>
                <a:cs typeface="Consolas" panose="020B0609020204030204" pitchFamily="49" charset="0"/>
              </a:rPr>
              <a:t>        # base case; just print one star</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print("*")</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elif</a:t>
            </a:r>
            <a:r>
              <a:rPr lang="en-US" sz="2000" dirty="0">
                <a:latin typeface="Consolas" panose="020B0609020204030204" pitchFamily="49" charset="0"/>
                <a:cs typeface="Consolas" panose="020B0609020204030204" pitchFamily="49" charset="0"/>
              </a:rPr>
              <a:t> n == 2:</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print("*", end='')</a:t>
            </a:r>
          </a:p>
          <a:p>
            <a:pPr lvl="1" eaLnBrk="1" hangingPunct="1">
              <a:lnSpc>
                <a:spcPct val="70000"/>
              </a:lnSpc>
              <a:buFontTx/>
              <a:buNone/>
            </a:pPr>
            <a:r>
              <a:rPr lang="en-US" sz="2000" b="1"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print_stars</a:t>
            </a:r>
            <a:r>
              <a:rPr lang="en-US" sz="2000" b="1" dirty="0">
                <a:latin typeface="Consolas" panose="020B0609020204030204" pitchFamily="49" charset="0"/>
                <a:cs typeface="Consolas" panose="020B0609020204030204" pitchFamily="49" charset="0"/>
              </a:rPr>
              <a:t>(1)    </a:t>
            </a:r>
            <a:r>
              <a:rPr lang="en-US" sz="2000" b="1" dirty="0">
                <a:solidFill>
                  <a:srgbClr val="008000"/>
                </a:solidFill>
                <a:latin typeface="Consolas" panose="020B0609020204030204" pitchFamily="49" charset="0"/>
                <a:cs typeface="Consolas" panose="020B0609020204030204" pitchFamily="49" charset="0"/>
              </a:rPr>
              <a:t># prints "*"</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elif</a:t>
            </a:r>
            <a:r>
              <a:rPr lang="en-US" sz="2000" dirty="0">
                <a:latin typeface="Consolas" panose="020B0609020204030204" pitchFamily="49" charset="0"/>
                <a:cs typeface="Consolas" panose="020B0609020204030204" pitchFamily="49" charset="0"/>
              </a:rPr>
              <a:t> n == 3:</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print("*", end='')</a:t>
            </a:r>
          </a:p>
          <a:p>
            <a:pPr lvl="1" eaLnBrk="1" hangingPunct="1">
              <a:lnSpc>
                <a:spcPct val="70000"/>
              </a:lnSpc>
              <a:buFontTx/>
              <a:buNone/>
            </a:pPr>
            <a:r>
              <a:rPr lang="en-US" sz="2000" b="1"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print_stars</a:t>
            </a:r>
            <a:r>
              <a:rPr lang="en-US" sz="2000" b="1" dirty="0">
                <a:latin typeface="Consolas" panose="020B0609020204030204" pitchFamily="49" charset="0"/>
                <a:cs typeface="Consolas" panose="020B0609020204030204" pitchFamily="49" charset="0"/>
              </a:rPr>
              <a:t>(2)    </a:t>
            </a:r>
            <a:r>
              <a:rPr lang="en-US" sz="2000" b="1" dirty="0">
                <a:solidFill>
                  <a:srgbClr val="008000"/>
                </a:solidFill>
                <a:latin typeface="Consolas" panose="020B0609020204030204" pitchFamily="49" charset="0"/>
                <a:cs typeface="Consolas" panose="020B0609020204030204" pitchFamily="49" charset="0"/>
              </a:rPr>
              <a:t># prints "**"</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elif</a:t>
            </a:r>
            <a:r>
              <a:rPr lang="en-US" sz="2000" dirty="0">
                <a:latin typeface="Consolas" panose="020B0609020204030204" pitchFamily="49" charset="0"/>
                <a:cs typeface="Consolas" panose="020B0609020204030204" pitchFamily="49" charset="0"/>
              </a:rPr>
              <a:t> n == 4:</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print("*", end='')</a:t>
            </a:r>
          </a:p>
          <a:p>
            <a:pPr lvl="1" eaLnBrk="1" hangingPunct="1">
              <a:lnSpc>
                <a:spcPct val="70000"/>
              </a:lnSpc>
              <a:buFontTx/>
              <a:buNone/>
            </a:pPr>
            <a:r>
              <a:rPr lang="en-US" sz="2000" b="1"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print_stars</a:t>
            </a:r>
            <a:r>
              <a:rPr lang="en-US" sz="2000" b="1" dirty="0">
                <a:latin typeface="Consolas" panose="020B0609020204030204" pitchFamily="49" charset="0"/>
                <a:cs typeface="Consolas" panose="020B0609020204030204" pitchFamily="49" charset="0"/>
              </a:rPr>
              <a:t>(3)    </a:t>
            </a:r>
            <a:r>
              <a:rPr lang="en-US" sz="2000" b="1" dirty="0">
                <a:solidFill>
                  <a:srgbClr val="008000"/>
                </a:solidFill>
                <a:latin typeface="Consolas" panose="020B0609020204030204" pitchFamily="49" charset="0"/>
                <a:cs typeface="Consolas" panose="020B0609020204030204" pitchFamily="49" charset="0"/>
              </a:rPr>
              <a:t># prints "***"</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else: ...</a:t>
            </a:r>
            <a:endParaRPr lang="en-US" sz="2000" b="1" dirty="0">
              <a:solidFill>
                <a:srgbClr val="008000"/>
              </a:solidFill>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04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61F43-943E-8A5B-30F3-D72D80A30AC3}"/>
              </a:ext>
            </a:extLst>
          </p:cNvPr>
          <p:cNvSpPr>
            <a:spLocks noGrp="1"/>
          </p:cNvSpPr>
          <p:nvPr>
            <p:ph type="title"/>
          </p:nvPr>
        </p:nvSpPr>
        <p:spPr/>
        <p:txBody>
          <a:bodyPr/>
          <a:lstStyle/>
          <a:p>
            <a:r>
              <a:rPr lang="en-US" dirty="0"/>
              <a:t>Using recursion properly</a:t>
            </a:r>
          </a:p>
        </p:txBody>
      </p:sp>
      <p:sp>
        <p:nvSpPr>
          <p:cNvPr id="3" name="Content Placeholder 2">
            <a:extLst>
              <a:ext uri="{FF2B5EF4-FFF2-40B4-BE49-F238E27FC236}">
                <a16:creationId xmlns:a16="http://schemas.microsoft.com/office/drawing/2014/main" id="{C8D608D2-2680-30BE-8556-093EFA5B725A}"/>
              </a:ext>
            </a:extLst>
          </p:cNvPr>
          <p:cNvSpPr>
            <a:spLocks noGrp="1"/>
          </p:cNvSpPr>
          <p:nvPr>
            <p:ph idx="1"/>
          </p:nvPr>
        </p:nvSpPr>
        <p:spPr>
          <a:xfrm>
            <a:off x="975360" y="1632857"/>
            <a:ext cx="10241280" cy="674045"/>
          </a:xfrm>
        </p:spPr>
        <p:txBody>
          <a:bodyPr/>
          <a:lstStyle/>
          <a:p>
            <a:r>
              <a:rPr lang="en-US" dirty="0"/>
              <a:t>Condensing the recursive cases into a single case:</a:t>
            </a:r>
          </a:p>
          <a:p>
            <a:endParaRPr lang="en-US" dirty="0"/>
          </a:p>
        </p:txBody>
      </p:sp>
      <p:sp>
        <p:nvSpPr>
          <p:cNvPr id="5" name="TextBox 4">
            <a:extLst>
              <a:ext uri="{FF2B5EF4-FFF2-40B4-BE49-F238E27FC236}">
                <a16:creationId xmlns:a16="http://schemas.microsoft.com/office/drawing/2014/main" id="{BCBC80E2-85EA-D070-7851-1E753B6B5A86}"/>
              </a:ext>
            </a:extLst>
          </p:cNvPr>
          <p:cNvSpPr txBox="1"/>
          <p:nvPr/>
        </p:nvSpPr>
        <p:spPr>
          <a:xfrm>
            <a:off x="975360" y="2362599"/>
            <a:ext cx="7358743" cy="1828001"/>
          </a:xfrm>
          <a:prstGeom prst="rect">
            <a:avLst/>
          </a:prstGeom>
          <a:noFill/>
        </p:spPr>
        <p:txBody>
          <a:bodyPr wrap="square">
            <a:spAutoFit/>
          </a:bodyPr>
          <a:lstStyle/>
          <a:p>
            <a:pPr lvl="1" eaLnBrk="1" hangingPunct="1">
              <a:lnSpc>
                <a:spcPct val="70000"/>
              </a:lnSpc>
              <a:buFontTx/>
              <a:buNone/>
            </a:pPr>
            <a:r>
              <a:rPr lang="en-US" sz="2000" dirty="0">
                <a:latin typeface="Consolas" panose="020B0609020204030204" pitchFamily="49" charset="0"/>
                <a:cs typeface="Consolas" panose="020B0609020204030204" pitchFamily="49" charset="0"/>
              </a:rPr>
              <a:t>def </a:t>
            </a:r>
            <a:r>
              <a:rPr lang="en-US" sz="2000" dirty="0" err="1">
                <a:latin typeface="Consolas" panose="020B0609020204030204" pitchFamily="49" charset="0"/>
                <a:cs typeface="Consolas" panose="020B0609020204030204" pitchFamily="49" charset="0"/>
              </a:rPr>
              <a:t>print_stars</a:t>
            </a:r>
            <a:r>
              <a:rPr lang="en-US" sz="2000" dirty="0">
                <a:latin typeface="Consolas" panose="020B0609020204030204" pitchFamily="49" charset="0"/>
                <a:cs typeface="Consolas" panose="020B0609020204030204" pitchFamily="49" charset="0"/>
              </a:rPr>
              <a:t>(n):</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if n == 1:</a:t>
            </a:r>
          </a:p>
          <a:p>
            <a:pPr lvl="1" eaLnBrk="1" hangingPunct="1">
              <a:lnSpc>
                <a:spcPct val="70000"/>
              </a:lnSpc>
              <a:buFontTx/>
              <a:buNone/>
            </a:pPr>
            <a:r>
              <a:rPr lang="en-US" sz="2000" b="1" dirty="0">
                <a:solidFill>
                  <a:srgbClr val="008000"/>
                </a:solidFill>
                <a:latin typeface="Consolas" panose="020B0609020204030204" pitchFamily="49" charset="0"/>
                <a:cs typeface="Consolas" panose="020B0609020204030204" pitchFamily="49" charset="0"/>
              </a:rPr>
              <a:t>        # base case; just print one star</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print("*")</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else:</a:t>
            </a:r>
          </a:p>
          <a:p>
            <a:pPr lvl="1" eaLnBrk="1" hangingPunct="1">
              <a:lnSpc>
                <a:spcPct val="70000"/>
              </a:lnSpc>
              <a:buFontTx/>
              <a:buNone/>
            </a:pPr>
            <a:r>
              <a:rPr lang="en-US" sz="2000" b="1" dirty="0">
                <a:solidFill>
                  <a:srgbClr val="008000"/>
                </a:solidFill>
                <a:latin typeface="Consolas" panose="020B0609020204030204" pitchFamily="49" charset="0"/>
                <a:cs typeface="Consolas" panose="020B0609020204030204" pitchFamily="49" charset="0"/>
              </a:rPr>
              <a:t>        # recursive case; print one more star</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print("*", end='')</a:t>
            </a:r>
          </a:p>
          <a:p>
            <a:pPr lvl="1" eaLnBrk="1" hangingPunct="1">
              <a:lnSpc>
                <a:spcPct val="70000"/>
              </a:lnSpc>
              <a:buFontTx/>
              <a:buNone/>
            </a:pPr>
            <a:r>
              <a:rPr lang="en-US" sz="2000" b="1"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print_stars</a:t>
            </a:r>
            <a:r>
              <a:rPr lang="en-US" sz="2000" b="1" dirty="0">
                <a:latin typeface="Consolas" panose="020B0609020204030204" pitchFamily="49" charset="0"/>
                <a:cs typeface="Consolas" panose="020B0609020204030204" pitchFamily="49" charset="0"/>
              </a:rPr>
              <a:t>(n - 1)</a:t>
            </a:r>
            <a:endParaRPr lang="en-US" sz="2000" b="1" dirty="0">
              <a:solidFill>
                <a:srgbClr val="008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287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9E36-924A-BCC8-B307-2C438AE0D077}"/>
              </a:ext>
            </a:extLst>
          </p:cNvPr>
          <p:cNvSpPr>
            <a:spLocks noGrp="1"/>
          </p:cNvSpPr>
          <p:nvPr>
            <p:ph type="title"/>
          </p:nvPr>
        </p:nvSpPr>
        <p:spPr/>
        <p:txBody>
          <a:bodyPr/>
          <a:lstStyle/>
          <a:p>
            <a:r>
              <a:rPr lang="en-US" dirty="0"/>
              <a:t>RECURSION ZEN</a:t>
            </a:r>
          </a:p>
        </p:txBody>
      </p:sp>
      <p:sp>
        <p:nvSpPr>
          <p:cNvPr id="3" name="Content Placeholder 2">
            <a:extLst>
              <a:ext uri="{FF2B5EF4-FFF2-40B4-BE49-F238E27FC236}">
                <a16:creationId xmlns:a16="http://schemas.microsoft.com/office/drawing/2014/main" id="{4D301D91-0DD5-C4DD-6D99-CC5AA842A813}"/>
              </a:ext>
            </a:extLst>
          </p:cNvPr>
          <p:cNvSpPr>
            <a:spLocks noGrp="1"/>
          </p:cNvSpPr>
          <p:nvPr>
            <p:ph idx="1"/>
          </p:nvPr>
        </p:nvSpPr>
        <p:spPr>
          <a:xfrm>
            <a:off x="975360" y="1632857"/>
            <a:ext cx="10241280" cy="674045"/>
          </a:xfrm>
        </p:spPr>
        <p:txBody>
          <a:bodyPr/>
          <a:lstStyle/>
          <a:p>
            <a:r>
              <a:rPr lang="en-US" dirty="0"/>
              <a:t>The real, even simpler, base case is an </a:t>
            </a:r>
            <a:r>
              <a:rPr lang="en-US" dirty="0">
                <a:latin typeface="Consolas" panose="020B0609020204030204" pitchFamily="49" charset="0"/>
                <a:cs typeface="Consolas" panose="020B0609020204030204" pitchFamily="49" charset="0"/>
              </a:rPr>
              <a:t>n</a:t>
            </a:r>
            <a:r>
              <a:rPr lang="en-US" dirty="0"/>
              <a:t> of 0 and 1:</a:t>
            </a:r>
          </a:p>
        </p:txBody>
      </p:sp>
      <p:sp>
        <p:nvSpPr>
          <p:cNvPr id="4" name="Content Placeholder 2">
            <a:extLst>
              <a:ext uri="{FF2B5EF4-FFF2-40B4-BE49-F238E27FC236}">
                <a16:creationId xmlns:a16="http://schemas.microsoft.com/office/drawing/2014/main" id="{50F6482A-47EA-EE6F-594A-D419C4354B68}"/>
              </a:ext>
            </a:extLst>
          </p:cNvPr>
          <p:cNvSpPr txBox="1">
            <a:spLocks/>
          </p:cNvSpPr>
          <p:nvPr/>
        </p:nvSpPr>
        <p:spPr>
          <a:xfrm>
            <a:off x="975360" y="4888120"/>
            <a:ext cx="10241280" cy="674045"/>
          </a:xfrm>
          <a:prstGeom prst="rect">
            <a:avLst/>
          </a:prstGeom>
        </p:spPr>
        <p:txBody>
          <a:bodyPr vert="horz" lIns="0" tIns="0" rIns="0" bIns="0" rtlCol="0">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Recursion Zen</a:t>
            </a:r>
            <a:r>
              <a:rPr lang="en-US" dirty="0"/>
              <a:t>: The art of properly identifying the best set of cases for a recursive algorithm and expressing them </a:t>
            </a:r>
            <a:r>
              <a:rPr lang="en-US" dirty="0" err="1"/>
              <a:t>elegently</a:t>
            </a:r>
            <a:endParaRPr lang="en-US" dirty="0"/>
          </a:p>
        </p:txBody>
      </p:sp>
      <p:sp>
        <p:nvSpPr>
          <p:cNvPr id="5" name="TextBox 4">
            <a:extLst>
              <a:ext uri="{FF2B5EF4-FFF2-40B4-BE49-F238E27FC236}">
                <a16:creationId xmlns:a16="http://schemas.microsoft.com/office/drawing/2014/main" id="{DCA2DF04-33F9-2C8B-64F7-C86BAC518203}"/>
              </a:ext>
            </a:extLst>
          </p:cNvPr>
          <p:cNvSpPr txBox="1"/>
          <p:nvPr/>
        </p:nvSpPr>
        <p:spPr>
          <a:xfrm>
            <a:off x="975360" y="2481073"/>
            <a:ext cx="7417415" cy="1828001"/>
          </a:xfrm>
          <a:prstGeom prst="rect">
            <a:avLst/>
          </a:prstGeom>
          <a:noFill/>
        </p:spPr>
        <p:txBody>
          <a:bodyPr wrap="none" rtlCol="0">
            <a:spAutoFit/>
          </a:bodyPr>
          <a:lstStyle/>
          <a:p>
            <a:pPr lvl="1" eaLnBrk="1" hangingPunct="1">
              <a:lnSpc>
                <a:spcPct val="70000"/>
              </a:lnSpc>
              <a:buFontTx/>
              <a:buNone/>
            </a:pPr>
            <a:r>
              <a:rPr lang="en-US" sz="2000" dirty="0">
                <a:latin typeface="Consolas" panose="020B0609020204030204" pitchFamily="49" charset="0"/>
                <a:cs typeface="Consolas" panose="020B0609020204030204" pitchFamily="49" charset="0"/>
              </a:rPr>
              <a:t>def </a:t>
            </a:r>
            <a:r>
              <a:rPr lang="en-US" sz="2000" dirty="0" err="1">
                <a:latin typeface="Consolas" panose="020B0609020204030204" pitchFamily="49" charset="0"/>
                <a:cs typeface="Consolas" panose="020B0609020204030204" pitchFamily="49" charset="0"/>
              </a:rPr>
              <a:t>print_stars</a:t>
            </a:r>
            <a:r>
              <a:rPr lang="en-US" sz="2000" dirty="0">
                <a:latin typeface="Consolas" panose="020B0609020204030204" pitchFamily="49" charset="0"/>
                <a:cs typeface="Consolas" panose="020B0609020204030204" pitchFamily="49" charset="0"/>
              </a:rPr>
              <a:t>(n):</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if n == </a:t>
            </a:r>
            <a:r>
              <a:rPr lang="en-US" sz="2000" b="1" dirty="0">
                <a:solidFill>
                  <a:schemeClr val="accent2"/>
                </a:solidFill>
                <a:latin typeface="Consolas" panose="020B0609020204030204" pitchFamily="49" charset="0"/>
                <a:cs typeface="Consolas" panose="020B0609020204030204" pitchFamily="49" charset="0"/>
              </a:rPr>
              <a:t>0</a:t>
            </a:r>
            <a:r>
              <a:rPr lang="en-US" sz="2000" dirty="0">
                <a:latin typeface="Consolas" panose="020B0609020204030204" pitchFamily="49" charset="0"/>
                <a:cs typeface="Consolas" panose="020B0609020204030204" pitchFamily="49" charset="0"/>
              </a:rPr>
              <a:t>:</a:t>
            </a:r>
          </a:p>
          <a:p>
            <a:pPr lvl="1" eaLnBrk="1" hangingPunct="1">
              <a:lnSpc>
                <a:spcPct val="70000"/>
              </a:lnSpc>
              <a:buFontTx/>
              <a:buNone/>
            </a:pPr>
            <a:r>
              <a:rPr lang="en-US" sz="2000" b="1" dirty="0">
                <a:solidFill>
                  <a:srgbClr val="008000"/>
                </a:solidFill>
                <a:latin typeface="Consolas" panose="020B0609020204030204" pitchFamily="49" charset="0"/>
                <a:cs typeface="Consolas" panose="020B0609020204030204" pitchFamily="49" charset="0"/>
              </a:rPr>
              <a:t>        # base case; just end the line of output</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print</a:t>
            </a:r>
            <a:r>
              <a:rPr lang="en-US" sz="2000" b="1" dirty="0">
                <a:solidFill>
                  <a:schemeClr val="accent2"/>
                </a:solidFill>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a:p>
            <a:pPr lvl="1" eaLnBrk="1" hangingPunct="1">
              <a:lnSpc>
                <a:spcPct val="70000"/>
              </a:lnSpc>
              <a:buFontTx/>
              <a:buNone/>
            </a:pPr>
            <a:r>
              <a:rPr lang="en-US" sz="2000" dirty="0">
                <a:latin typeface="Consolas" panose="020B0609020204030204" pitchFamily="49" charset="0"/>
                <a:cs typeface="Consolas" panose="020B0609020204030204" pitchFamily="49" charset="0"/>
              </a:rPr>
              <a:t>    else:</a:t>
            </a:r>
          </a:p>
          <a:p>
            <a:pPr lvl="1" eaLnBrk="1" hangingPunct="1">
              <a:lnSpc>
                <a:spcPct val="70000"/>
              </a:lnSpc>
              <a:buFontTx/>
              <a:buNone/>
            </a:pPr>
            <a:r>
              <a:rPr lang="en-US" sz="2000" b="1" dirty="0">
                <a:solidFill>
                  <a:srgbClr val="008000"/>
                </a:solidFill>
                <a:latin typeface="Consolas" panose="020B0609020204030204" pitchFamily="49" charset="0"/>
                <a:cs typeface="Consolas" panose="020B0609020204030204" pitchFamily="49" charset="0"/>
              </a:rPr>
              <a:t>        # recursive case; print one more star</a:t>
            </a:r>
          </a:p>
          <a:p>
            <a:pPr lvl="1" eaLnBrk="1" hangingPunct="1">
              <a:lnSpc>
                <a:spcPct val="70000"/>
              </a:lnSpc>
              <a:buFontTx/>
              <a:buNone/>
            </a:pPr>
            <a:r>
              <a:rPr lang="en-US" sz="2000" dirty="0">
                <a:latin typeface="Consolas" panose="020B0609020204030204" pitchFamily="49" charset="0"/>
                <a:cs typeface="Consolas" panose="020B0609020204030204" pitchFamily="49" charset="0"/>
              </a:rPr>
              <a:t>        print("*", end='')</a:t>
            </a:r>
          </a:p>
          <a:p>
            <a:pPr lvl="1" eaLnBrk="1" hangingPunct="1">
              <a:lnSpc>
                <a:spcPct val="70000"/>
              </a:lnSpc>
              <a:buFontTx/>
              <a:buNone/>
            </a:pPr>
            <a:r>
              <a:rPr lang="en-US" sz="2000" b="1"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print_stars</a:t>
            </a:r>
            <a:r>
              <a:rPr lang="en-US" sz="2000" b="1" dirty="0">
                <a:latin typeface="Consolas" panose="020B0609020204030204" pitchFamily="49" charset="0"/>
                <a:cs typeface="Consolas" panose="020B0609020204030204" pitchFamily="49" charset="0"/>
              </a:rPr>
              <a:t>(n - 1)</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6867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A425-07D7-8E2D-46CE-35F6BD80C42F}"/>
              </a:ext>
            </a:extLst>
          </p:cNvPr>
          <p:cNvSpPr>
            <a:spLocks noGrp="1"/>
          </p:cNvSpPr>
          <p:nvPr>
            <p:ph type="title"/>
          </p:nvPr>
        </p:nvSpPr>
        <p:spPr/>
        <p:txBody>
          <a:bodyPr/>
          <a:lstStyle/>
          <a:p>
            <a:r>
              <a:rPr lang="en-US" dirty="0"/>
              <a:t>Recursive tracing EXAMPLE #1</a:t>
            </a:r>
          </a:p>
        </p:txBody>
      </p:sp>
      <p:sp>
        <p:nvSpPr>
          <p:cNvPr id="3" name="Content Placeholder 2">
            <a:extLst>
              <a:ext uri="{FF2B5EF4-FFF2-40B4-BE49-F238E27FC236}">
                <a16:creationId xmlns:a16="http://schemas.microsoft.com/office/drawing/2014/main" id="{E3AE96D9-53A0-16C5-4C24-7DFCEE2BAE58}"/>
              </a:ext>
            </a:extLst>
          </p:cNvPr>
          <p:cNvSpPr>
            <a:spLocks noGrp="1"/>
          </p:cNvSpPr>
          <p:nvPr>
            <p:ph idx="1"/>
          </p:nvPr>
        </p:nvSpPr>
        <p:spPr>
          <a:xfrm>
            <a:off x="975360" y="1632857"/>
            <a:ext cx="10241280" cy="674045"/>
          </a:xfrm>
        </p:spPr>
        <p:txBody>
          <a:bodyPr/>
          <a:lstStyle/>
          <a:p>
            <a:r>
              <a:rPr lang="en-US" dirty="0"/>
              <a:t>Consider the following recursive function:</a:t>
            </a:r>
          </a:p>
        </p:txBody>
      </p:sp>
      <p:sp>
        <p:nvSpPr>
          <p:cNvPr id="4" name="TextBox 3">
            <a:extLst>
              <a:ext uri="{FF2B5EF4-FFF2-40B4-BE49-F238E27FC236}">
                <a16:creationId xmlns:a16="http://schemas.microsoft.com/office/drawing/2014/main" id="{528E0B59-6629-1AF6-CEE2-48315FF82AB2}"/>
              </a:ext>
            </a:extLst>
          </p:cNvPr>
          <p:cNvSpPr txBox="1"/>
          <p:nvPr/>
        </p:nvSpPr>
        <p:spPr>
          <a:xfrm>
            <a:off x="975360" y="2241589"/>
            <a:ext cx="4737194" cy="1820307"/>
          </a:xfrm>
          <a:prstGeom prst="rect">
            <a:avLst/>
          </a:prstGeom>
          <a:noFill/>
        </p:spPr>
        <p:txBody>
          <a:bodyPr wrap="none" rtlCol="0">
            <a:spAutoFit/>
          </a:bodyPr>
          <a:lstStyle/>
          <a:p>
            <a:pPr lvl="1" eaLnBrk="1" hangingPunct="1">
              <a:lnSpc>
                <a:spcPct val="80000"/>
              </a:lnSpc>
              <a:buFontTx/>
              <a:buNone/>
            </a:pPr>
            <a:r>
              <a:rPr lang="en-US" sz="2000" dirty="0">
                <a:latin typeface="Consolas" panose="020B0609020204030204" pitchFamily="49" charset="0"/>
                <a:cs typeface="Consolas" panose="020B0609020204030204" pitchFamily="49" charset="0"/>
              </a:rPr>
              <a:t>def mystery(n):</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if n &lt; 10:</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return n</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else:</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a = n // 10</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b = n % 10</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return </a:t>
            </a:r>
            <a:r>
              <a:rPr lang="en-US" sz="2000" b="1" dirty="0">
                <a:latin typeface="Consolas" panose="020B0609020204030204" pitchFamily="49" charset="0"/>
                <a:cs typeface="Consolas" panose="020B0609020204030204" pitchFamily="49" charset="0"/>
              </a:rPr>
              <a:t>mystery(a + b)</a:t>
            </a:r>
            <a:endParaRPr lang="en-US" sz="2000" dirty="0">
              <a:latin typeface="Consolas" panose="020B0609020204030204" pitchFamily="49" charset="0"/>
              <a:cs typeface="Consolas" panose="020B0609020204030204" pitchFamily="49" charset="0"/>
            </a:endParaRPr>
          </a:p>
        </p:txBody>
      </p:sp>
      <p:sp>
        <p:nvSpPr>
          <p:cNvPr id="5" name="Content Placeholder 2">
            <a:extLst>
              <a:ext uri="{FF2B5EF4-FFF2-40B4-BE49-F238E27FC236}">
                <a16:creationId xmlns:a16="http://schemas.microsoft.com/office/drawing/2014/main" id="{8DC3B857-AC67-2B6E-1CFA-E247608DFA94}"/>
              </a:ext>
            </a:extLst>
          </p:cNvPr>
          <p:cNvSpPr txBox="1">
            <a:spLocks/>
          </p:cNvSpPr>
          <p:nvPr/>
        </p:nvSpPr>
        <p:spPr>
          <a:xfrm>
            <a:off x="975360" y="4192522"/>
            <a:ext cx="10241280" cy="67404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the result of the following call?</a:t>
            </a:r>
          </a:p>
        </p:txBody>
      </p:sp>
      <p:sp>
        <p:nvSpPr>
          <p:cNvPr id="6" name="TextBox 5">
            <a:extLst>
              <a:ext uri="{FF2B5EF4-FFF2-40B4-BE49-F238E27FC236}">
                <a16:creationId xmlns:a16="http://schemas.microsoft.com/office/drawing/2014/main" id="{66E4772A-15D5-FB64-7324-C60B390F6F1E}"/>
              </a:ext>
            </a:extLst>
          </p:cNvPr>
          <p:cNvSpPr txBox="1"/>
          <p:nvPr/>
        </p:nvSpPr>
        <p:spPr>
          <a:xfrm>
            <a:off x="975360" y="4866567"/>
            <a:ext cx="2339102" cy="342914"/>
          </a:xfrm>
          <a:prstGeom prst="rect">
            <a:avLst/>
          </a:prstGeom>
          <a:noFill/>
        </p:spPr>
        <p:txBody>
          <a:bodyPr wrap="none" rtlCol="0">
            <a:spAutoFit/>
          </a:bodyPr>
          <a:lstStyle/>
          <a:p>
            <a:pPr lvl="1" eaLnBrk="1" hangingPunct="1">
              <a:lnSpc>
                <a:spcPct val="80000"/>
              </a:lnSpc>
              <a:buFontTx/>
              <a:buNone/>
            </a:pPr>
            <a:r>
              <a:rPr lang="en-US" sz="2000" dirty="0">
                <a:latin typeface="Consolas" panose="020B0609020204030204" pitchFamily="49" charset="0"/>
                <a:cs typeface="Consolas" panose="020B0609020204030204" pitchFamily="49" charset="0"/>
              </a:rPr>
              <a:t>mystery(648)</a:t>
            </a:r>
          </a:p>
        </p:txBody>
      </p:sp>
    </p:spTree>
    <p:extLst>
      <p:ext uri="{BB962C8B-B14F-4D97-AF65-F5344CB8AC3E}">
        <p14:creationId xmlns:p14="http://schemas.microsoft.com/office/powerpoint/2010/main" val="28434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78C9B-E6FC-583E-3AB3-D78CFBA99478}"/>
              </a:ext>
            </a:extLst>
          </p:cNvPr>
          <p:cNvSpPr>
            <a:spLocks noGrp="1"/>
          </p:cNvSpPr>
          <p:nvPr>
            <p:ph type="title"/>
          </p:nvPr>
        </p:nvSpPr>
        <p:spPr/>
        <p:txBody>
          <a:bodyPr/>
          <a:lstStyle/>
          <a:p>
            <a:r>
              <a:rPr lang="en-US" dirty="0"/>
              <a:t>recursive trace EXAMPLE #1</a:t>
            </a:r>
          </a:p>
        </p:txBody>
      </p:sp>
      <p:sp>
        <p:nvSpPr>
          <p:cNvPr id="7" name="TextBox 6">
            <a:extLst>
              <a:ext uri="{FF2B5EF4-FFF2-40B4-BE49-F238E27FC236}">
                <a16:creationId xmlns:a16="http://schemas.microsoft.com/office/drawing/2014/main" id="{ECA00C75-178A-F92D-8447-0DDDDCB0A8EB}"/>
              </a:ext>
            </a:extLst>
          </p:cNvPr>
          <p:cNvSpPr txBox="1"/>
          <p:nvPr/>
        </p:nvSpPr>
        <p:spPr>
          <a:xfrm>
            <a:off x="1149530" y="1657535"/>
            <a:ext cx="7143091" cy="1323439"/>
          </a:xfrm>
          <a:prstGeom prst="rect">
            <a:avLst/>
          </a:prstGeom>
          <a:noFill/>
        </p:spPr>
        <p:txBody>
          <a:bodyPr wrap="square">
            <a:spAutoFit/>
          </a:bodyPr>
          <a:lstStyle/>
          <a:p>
            <a:pPr eaLnBrk="1" hangingPunct="1">
              <a:buFontTx/>
              <a:buNone/>
            </a:pPr>
            <a:r>
              <a:rPr lang="en-US" sz="2000" u="sng" dirty="0">
                <a:latin typeface="Consolas" panose="020B0609020204030204" pitchFamily="49" charset="0"/>
                <a:cs typeface="Consolas" panose="020B0609020204030204" pitchFamily="49" charset="0"/>
              </a:rPr>
              <a:t>mystery(648):</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a = 648 // 10       	</a:t>
            </a:r>
            <a:r>
              <a:rPr lang="en-US" sz="2000" b="1" dirty="0">
                <a:solidFill>
                  <a:srgbClr val="008000"/>
                </a:solidFill>
                <a:latin typeface="Consolas" panose="020B0609020204030204" pitchFamily="49" charset="0"/>
                <a:cs typeface="Consolas" panose="020B0609020204030204" pitchFamily="49" charset="0"/>
              </a:rPr>
              <a:t># 64</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b = 648 % 10        	</a:t>
            </a:r>
            <a:r>
              <a:rPr lang="en-US" sz="2000" b="1" dirty="0">
                <a:solidFill>
                  <a:srgbClr val="008000"/>
                </a:solidFill>
                <a:latin typeface="Consolas" panose="020B0609020204030204" pitchFamily="49" charset="0"/>
                <a:cs typeface="Consolas" panose="020B0609020204030204" pitchFamily="49" charset="0"/>
              </a:rPr>
              <a:t>#  8</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return mystery(a + b)	</a:t>
            </a:r>
            <a:r>
              <a:rPr lang="en-US" sz="2000" b="1" dirty="0">
                <a:solidFill>
                  <a:srgbClr val="008000"/>
                </a:solidFill>
                <a:latin typeface="Consolas" panose="020B0609020204030204" pitchFamily="49" charset="0"/>
                <a:cs typeface="Consolas" panose="020B0609020204030204" pitchFamily="49" charset="0"/>
              </a:rPr>
              <a:t># mystery(72)</a:t>
            </a:r>
          </a:p>
        </p:txBody>
      </p:sp>
      <p:sp>
        <p:nvSpPr>
          <p:cNvPr id="8" name="Rectangle 8">
            <a:extLst>
              <a:ext uri="{FF2B5EF4-FFF2-40B4-BE49-F238E27FC236}">
                <a16:creationId xmlns:a16="http://schemas.microsoft.com/office/drawing/2014/main" id="{C13C7710-0DC0-E184-CEDF-F03658D72BA5}"/>
              </a:ext>
            </a:extLst>
          </p:cNvPr>
          <p:cNvSpPr>
            <a:spLocks noChangeArrowheads="1"/>
          </p:cNvSpPr>
          <p:nvPr/>
        </p:nvSpPr>
        <p:spPr bwMode="auto">
          <a:xfrm>
            <a:off x="975360" y="1495009"/>
            <a:ext cx="7456487" cy="4578350"/>
          </a:xfrm>
          <a:prstGeom prst="rect">
            <a:avLst/>
          </a:prstGeom>
          <a:noFill/>
          <a:ln w="9525">
            <a:solidFill>
              <a:schemeClr val="tx1"/>
            </a:solidFill>
            <a:miter lim="800000"/>
            <a:headEnd/>
            <a:tailEnd/>
          </a:ln>
          <a:effectLst/>
          <a:extLst>
            <a:ext uri="{909E8E84-426E-40dd-AFC4-6F175D3DCCD1}"/>
            <a:ext uri="{AF507438-7753-43e0-B8FC-AC1667EBCBE1}"/>
          </a:extLst>
        </p:spPr>
        <p:txBody>
          <a:bodyPr wrap="none" anchor="ctr"/>
          <a:lstStyle/>
          <a:p>
            <a:pPr eaLnBrk="1" fontAlgn="auto" hangingPunct="1">
              <a:spcBef>
                <a:spcPts val="0"/>
              </a:spcBef>
              <a:spcAft>
                <a:spcPts val="0"/>
              </a:spcAft>
              <a:defRPr/>
            </a:pPr>
            <a:endParaRPr lang="en-US" dirty="0">
              <a:latin typeface="+mn-lt"/>
              <a:ea typeface="+mn-ea"/>
            </a:endParaRPr>
          </a:p>
        </p:txBody>
      </p:sp>
      <p:sp>
        <p:nvSpPr>
          <p:cNvPr id="9" name="Rectangle 9">
            <a:extLst>
              <a:ext uri="{FF2B5EF4-FFF2-40B4-BE49-F238E27FC236}">
                <a16:creationId xmlns:a16="http://schemas.microsoft.com/office/drawing/2014/main" id="{119DB088-828B-3A17-3889-DAAB6C69C042}"/>
              </a:ext>
            </a:extLst>
          </p:cNvPr>
          <p:cNvSpPr>
            <a:spLocks noChangeArrowheads="1"/>
          </p:cNvSpPr>
          <p:nvPr/>
        </p:nvSpPr>
        <p:spPr bwMode="auto">
          <a:xfrm>
            <a:off x="1149531" y="3143500"/>
            <a:ext cx="7143092" cy="2784860"/>
          </a:xfrm>
          <a:prstGeom prst="rect">
            <a:avLst/>
          </a:prstGeom>
          <a:noFill/>
          <a:ln w="9525">
            <a:solidFill>
              <a:schemeClr val="tx1"/>
            </a:solidFill>
            <a:miter lim="800000"/>
            <a:headEnd/>
            <a:tailEnd/>
          </a:ln>
          <a:effectLst/>
          <a:extLst>
            <a:ext uri="{909E8E84-426E-40dd-AFC4-6F175D3DCCD1}"/>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10" name="TextBox 9">
            <a:extLst>
              <a:ext uri="{FF2B5EF4-FFF2-40B4-BE49-F238E27FC236}">
                <a16:creationId xmlns:a16="http://schemas.microsoft.com/office/drawing/2014/main" id="{129F8D2E-CF8B-C79D-5F2A-351C05224E03}"/>
              </a:ext>
            </a:extLst>
          </p:cNvPr>
          <p:cNvSpPr txBox="1"/>
          <p:nvPr/>
        </p:nvSpPr>
        <p:spPr>
          <a:xfrm>
            <a:off x="1310106" y="3291840"/>
            <a:ext cx="6309894" cy="1323439"/>
          </a:xfrm>
          <a:prstGeom prst="rect">
            <a:avLst/>
          </a:prstGeom>
          <a:noFill/>
        </p:spPr>
        <p:txBody>
          <a:bodyPr wrap="square" rtlCol="0">
            <a:spAutoFit/>
          </a:bodyPr>
          <a:lstStyle/>
          <a:p>
            <a:r>
              <a:rPr lang="en-US" sz="2000" u="sng" dirty="0">
                <a:latin typeface="Consolas" panose="020B0609020204030204" pitchFamily="49" charset="0"/>
                <a:cs typeface="Consolas" panose="020B0609020204030204" pitchFamily="49" charset="0"/>
              </a:rPr>
              <a:t>mystery(72):</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a = 72 // 10         	</a:t>
            </a:r>
            <a:r>
              <a:rPr lang="en-US" sz="2000" b="1" dirty="0">
                <a:solidFill>
                  <a:srgbClr val="008000"/>
                </a:solidFill>
                <a:latin typeface="Consolas" panose="020B0609020204030204" pitchFamily="49" charset="0"/>
                <a:cs typeface="Consolas" panose="020B0609020204030204" pitchFamily="49" charset="0"/>
              </a:rPr>
              <a:t># 7</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b = 72 % 10          	</a:t>
            </a:r>
            <a:r>
              <a:rPr lang="en-US" sz="2000" b="1" dirty="0">
                <a:solidFill>
                  <a:srgbClr val="008000"/>
                </a:solidFill>
                <a:latin typeface="Consolas" panose="020B0609020204030204" pitchFamily="49" charset="0"/>
                <a:cs typeface="Consolas" panose="020B0609020204030204" pitchFamily="49" charset="0"/>
              </a:rPr>
              <a:t># 2</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return mystery(a + b)	</a:t>
            </a:r>
            <a:r>
              <a:rPr lang="en-US" sz="2000" b="1" dirty="0">
                <a:solidFill>
                  <a:srgbClr val="008000"/>
                </a:solidFill>
                <a:latin typeface="Consolas" panose="020B0609020204030204" pitchFamily="49" charset="0"/>
                <a:cs typeface="Consolas" panose="020B0609020204030204" pitchFamily="49" charset="0"/>
              </a:rPr>
              <a:t># mystery(9)</a:t>
            </a:r>
          </a:p>
        </p:txBody>
      </p:sp>
      <p:sp>
        <p:nvSpPr>
          <p:cNvPr id="11" name="Rectangle 10">
            <a:extLst>
              <a:ext uri="{FF2B5EF4-FFF2-40B4-BE49-F238E27FC236}">
                <a16:creationId xmlns:a16="http://schemas.microsoft.com/office/drawing/2014/main" id="{236878B4-E857-F7ED-F314-50531E5BA633}"/>
              </a:ext>
            </a:extLst>
          </p:cNvPr>
          <p:cNvSpPr>
            <a:spLocks noChangeArrowheads="1"/>
          </p:cNvSpPr>
          <p:nvPr/>
        </p:nvSpPr>
        <p:spPr bwMode="auto">
          <a:xfrm>
            <a:off x="1310106" y="4815840"/>
            <a:ext cx="6828054" cy="975360"/>
          </a:xfrm>
          <a:prstGeom prst="rect">
            <a:avLst/>
          </a:prstGeom>
          <a:noFill/>
          <a:ln w="9525">
            <a:solidFill>
              <a:schemeClr val="tx1"/>
            </a:solidFill>
            <a:miter lim="800000"/>
            <a:headEnd/>
            <a:tailEnd/>
          </a:ln>
          <a:effectLst/>
          <a:extLst>
            <a:ext uri="{909E8E84-426E-40dd-AFC4-6F175D3DCCD1}"/>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13" name="TextBox 12">
            <a:extLst>
              <a:ext uri="{FF2B5EF4-FFF2-40B4-BE49-F238E27FC236}">
                <a16:creationId xmlns:a16="http://schemas.microsoft.com/office/drawing/2014/main" id="{0E79F0B6-A098-B649-1553-501C0270DF27}"/>
              </a:ext>
            </a:extLst>
          </p:cNvPr>
          <p:cNvSpPr txBox="1"/>
          <p:nvPr/>
        </p:nvSpPr>
        <p:spPr>
          <a:xfrm>
            <a:off x="1493520" y="4887126"/>
            <a:ext cx="2087880" cy="707886"/>
          </a:xfrm>
          <a:prstGeom prst="rect">
            <a:avLst/>
          </a:prstGeom>
          <a:noFill/>
        </p:spPr>
        <p:txBody>
          <a:bodyPr wrap="square">
            <a:spAutoFit/>
          </a:bodyPr>
          <a:lstStyle/>
          <a:p>
            <a:r>
              <a:rPr lang="en-US" sz="2000" u="sng" dirty="0">
                <a:latin typeface="Consolas" panose="020B0609020204030204" pitchFamily="49" charset="0"/>
                <a:cs typeface="Consolas" panose="020B0609020204030204" pitchFamily="49" charset="0"/>
              </a:rPr>
              <a:t>mystery(9):</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return 9</a:t>
            </a:r>
          </a:p>
        </p:txBody>
      </p:sp>
    </p:spTree>
    <p:extLst>
      <p:ext uri="{BB962C8B-B14F-4D97-AF65-F5344CB8AC3E}">
        <p14:creationId xmlns:p14="http://schemas.microsoft.com/office/powerpoint/2010/main" val="141696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C63A-34CF-5B99-F62A-3F85E3024EDC}"/>
              </a:ext>
            </a:extLst>
          </p:cNvPr>
          <p:cNvSpPr>
            <a:spLocks noGrp="1"/>
          </p:cNvSpPr>
          <p:nvPr>
            <p:ph type="title"/>
          </p:nvPr>
        </p:nvSpPr>
        <p:spPr/>
        <p:txBody>
          <a:bodyPr/>
          <a:lstStyle/>
          <a:p>
            <a:r>
              <a:rPr lang="en-US" dirty="0"/>
              <a:t>Recursive tracing EXAMPLE #2</a:t>
            </a:r>
          </a:p>
        </p:txBody>
      </p:sp>
      <p:sp>
        <p:nvSpPr>
          <p:cNvPr id="3" name="Content Placeholder 2">
            <a:extLst>
              <a:ext uri="{FF2B5EF4-FFF2-40B4-BE49-F238E27FC236}">
                <a16:creationId xmlns:a16="http://schemas.microsoft.com/office/drawing/2014/main" id="{B4C0BB63-1B23-A63B-1A1D-85539899803B}"/>
              </a:ext>
            </a:extLst>
          </p:cNvPr>
          <p:cNvSpPr>
            <a:spLocks noGrp="1"/>
          </p:cNvSpPr>
          <p:nvPr>
            <p:ph idx="1"/>
          </p:nvPr>
        </p:nvSpPr>
        <p:spPr>
          <a:xfrm>
            <a:off x="975360" y="1632857"/>
            <a:ext cx="10241280" cy="531223"/>
          </a:xfrm>
        </p:spPr>
        <p:txBody>
          <a:bodyPr/>
          <a:lstStyle/>
          <a:p>
            <a:r>
              <a:rPr lang="en-US" dirty="0"/>
              <a:t>Consider the following recursive function:</a:t>
            </a:r>
          </a:p>
        </p:txBody>
      </p:sp>
      <p:sp>
        <p:nvSpPr>
          <p:cNvPr id="4" name="TextBox 3">
            <a:extLst>
              <a:ext uri="{FF2B5EF4-FFF2-40B4-BE49-F238E27FC236}">
                <a16:creationId xmlns:a16="http://schemas.microsoft.com/office/drawing/2014/main" id="{8AF68683-2143-975B-8F85-69F5B97BB4F8}"/>
              </a:ext>
            </a:extLst>
          </p:cNvPr>
          <p:cNvSpPr txBox="1"/>
          <p:nvPr/>
        </p:nvSpPr>
        <p:spPr>
          <a:xfrm>
            <a:off x="1165155" y="2179320"/>
            <a:ext cx="4134465" cy="2246769"/>
          </a:xfrm>
          <a:prstGeom prst="rect">
            <a:avLst/>
          </a:prstGeom>
          <a:noFill/>
        </p:spPr>
        <p:txBody>
          <a:bodyPr wrap="none" rtlCol="0">
            <a:spAutoFit/>
          </a:bodyPr>
          <a:lstStyle/>
          <a:p>
            <a:r>
              <a:rPr lang="en-US" sz="2000" dirty="0">
                <a:latin typeface="Consolas" panose="020B0609020204030204" pitchFamily="49" charset="0"/>
                <a:cs typeface="Consolas" panose="020B0609020204030204" pitchFamily="49" charset="0"/>
              </a:rPr>
              <a:t>def mystery(n):</a:t>
            </a:r>
          </a:p>
          <a:p>
            <a:r>
              <a:rPr lang="en-US" sz="2000" dirty="0">
                <a:latin typeface="Consolas" panose="020B0609020204030204" pitchFamily="49" charset="0"/>
                <a:cs typeface="Consolas" panose="020B0609020204030204" pitchFamily="49" charset="0"/>
              </a:rPr>
              <a:t>    if n &lt; 10:</a:t>
            </a:r>
          </a:p>
          <a:p>
            <a:r>
              <a:rPr lang="en-US" sz="2000" dirty="0">
                <a:latin typeface="Consolas" panose="020B0609020204030204" pitchFamily="49" charset="0"/>
                <a:cs typeface="Consolas" panose="020B0609020204030204" pitchFamily="49" charset="0"/>
              </a:rPr>
              <a:t>        return (10 * n) + n</a:t>
            </a:r>
          </a:p>
          <a:p>
            <a:r>
              <a:rPr lang="en-US" sz="2000" dirty="0">
                <a:latin typeface="Consolas" panose="020B0609020204030204" pitchFamily="49" charset="0"/>
                <a:cs typeface="Consolas" panose="020B0609020204030204" pitchFamily="49" charset="0"/>
              </a:rPr>
              <a:t>    else:</a:t>
            </a:r>
          </a:p>
          <a:p>
            <a:r>
              <a:rPr lang="en-US" sz="2000" dirty="0">
                <a:latin typeface="Consolas" panose="020B0609020204030204" pitchFamily="49" charset="0"/>
                <a:cs typeface="Consolas" panose="020B0609020204030204" pitchFamily="49" charset="0"/>
              </a:rPr>
              <a:t>        a = mystery(n // 10)</a:t>
            </a:r>
          </a:p>
          <a:p>
            <a:r>
              <a:rPr lang="en-US" sz="2000" dirty="0">
                <a:latin typeface="Consolas" panose="020B0609020204030204" pitchFamily="49" charset="0"/>
                <a:cs typeface="Consolas" panose="020B0609020204030204" pitchFamily="49" charset="0"/>
              </a:rPr>
              <a:t>        b = mystery(n % 10)</a:t>
            </a:r>
          </a:p>
          <a:p>
            <a:r>
              <a:rPr lang="en-US" sz="2000" dirty="0">
                <a:latin typeface="Consolas" panose="020B0609020204030204" pitchFamily="49" charset="0"/>
                <a:cs typeface="Consolas" panose="020B0609020204030204" pitchFamily="49" charset="0"/>
              </a:rPr>
              <a:t>        return (100 * a) + b</a:t>
            </a:r>
          </a:p>
        </p:txBody>
      </p:sp>
      <p:sp>
        <p:nvSpPr>
          <p:cNvPr id="5" name="Content Placeholder 2">
            <a:extLst>
              <a:ext uri="{FF2B5EF4-FFF2-40B4-BE49-F238E27FC236}">
                <a16:creationId xmlns:a16="http://schemas.microsoft.com/office/drawing/2014/main" id="{6EBE9FA3-BB8A-1CB6-37C1-49F86E114ECF}"/>
              </a:ext>
            </a:extLst>
          </p:cNvPr>
          <p:cNvSpPr txBox="1">
            <a:spLocks/>
          </p:cNvSpPr>
          <p:nvPr/>
        </p:nvSpPr>
        <p:spPr>
          <a:xfrm>
            <a:off x="975360" y="4558937"/>
            <a:ext cx="10241280" cy="531223"/>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the result of the following call?</a:t>
            </a:r>
          </a:p>
        </p:txBody>
      </p:sp>
      <p:sp>
        <p:nvSpPr>
          <p:cNvPr id="6" name="TextBox 5">
            <a:extLst>
              <a:ext uri="{FF2B5EF4-FFF2-40B4-BE49-F238E27FC236}">
                <a16:creationId xmlns:a16="http://schemas.microsoft.com/office/drawing/2014/main" id="{F92DA670-E324-6418-D4FD-7909581DCF24}"/>
              </a:ext>
            </a:extLst>
          </p:cNvPr>
          <p:cNvSpPr txBox="1"/>
          <p:nvPr/>
        </p:nvSpPr>
        <p:spPr>
          <a:xfrm>
            <a:off x="1165155" y="5025088"/>
            <a:ext cx="1877437" cy="400110"/>
          </a:xfrm>
          <a:prstGeom prst="rect">
            <a:avLst/>
          </a:prstGeom>
          <a:noFill/>
        </p:spPr>
        <p:txBody>
          <a:bodyPr wrap="none" rtlCol="0">
            <a:spAutoFit/>
          </a:bodyPr>
          <a:lstStyle/>
          <a:p>
            <a:r>
              <a:rPr lang="en-US" sz="2000" dirty="0">
                <a:latin typeface="Consolas" panose="020B0609020204030204" pitchFamily="49" charset="0"/>
                <a:cs typeface="Consolas" panose="020B0609020204030204" pitchFamily="49" charset="0"/>
              </a:rPr>
              <a:t>mystery(348)</a:t>
            </a:r>
          </a:p>
        </p:txBody>
      </p:sp>
    </p:spTree>
    <p:extLst>
      <p:ext uri="{BB962C8B-B14F-4D97-AF65-F5344CB8AC3E}">
        <p14:creationId xmlns:p14="http://schemas.microsoft.com/office/powerpoint/2010/main" val="17661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p:txBody>
          <a:bodyPr/>
          <a:lstStyle/>
          <a:p>
            <a:r>
              <a:rPr lang="en-US" dirty="0"/>
              <a:t>Learning outcome</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p:txBody>
          <a:bodyPr>
            <a:normAutofit/>
          </a:bodyPr>
          <a:lstStyle/>
          <a:p>
            <a:pPr marL="0" indent="0">
              <a:buNone/>
            </a:pPr>
            <a:r>
              <a:rPr lang="en-US" dirty="0"/>
              <a:t>Student should be able to:</a:t>
            </a:r>
          </a:p>
          <a:p>
            <a:r>
              <a:rPr lang="en-US" dirty="0"/>
              <a:t>Understand on the recursion and recursion backtracking method</a:t>
            </a:r>
          </a:p>
          <a:p>
            <a:r>
              <a:rPr lang="en-US" dirty="0"/>
              <a:t>Implement recursion and recursion backtracking method to solve problem</a:t>
            </a:r>
          </a:p>
          <a:p>
            <a:endParaRPr lang="en-US" dirty="0"/>
          </a:p>
        </p:txBody>
      </p:sp>
    </p:spTree>
    <p:extLst>
      <p:ext uri="{BB962C8B-B14F-4D97-AF65-F5344CB8AC3E}">
        <p14:creationId xmlns:p14="http://schemas.microsoft.com/office/powerpoint/2010/main" val="374478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0C30-24E6-7F6C-44D4-16BAED315C61}"/>
              </a:ext>
            </a:extLst>
          </p:cNvPr>
          <p:cNvSpPr>
            <a:spLocks noGrp="1"/>
          </p:cNvSpPr>
          <p:nvPr>
            <p:ph type="title"/>
          </p:nvPr>
        </p:nvSpPr>
        <p:spPr/>
        <p:txBody>
          <a:bodyPr/>
          <a:lstStyle/>
          <a:p>
            <a:r>
              <a:rPr lang="en-US" dirty="0"/>
              <a:t>Recursive trace EXAMPLE #2</a:t>
            </a:r>
          </a:p>
        </p:txBody>
      </p:sp>
      <p:sp>
        <p:nvSpPr>
          <p:cNvPr id="4" name="Rectangle 8">
            <a:extLst>
              <a:ext uri="{FF2B5EF4-FFF2-40B4-BE49-F238E27FC236}">
                <a16:creationId xmlns:a16="http://schemas.microsoft.com/office/drawing/2014/main" id="{8FFECFAE-BF91-B10F-FF37-FEC34F5C3319}"/>
              </a:ext>
            </a:extLst>
          </p:cNvPr>
          <p:cNvSpPr>
            <a:spLocks noChangeArrowheads="1"/>
          </p:cNvSpPr>
          <p:nvPr/>
        </p:nvSpPr>
        <p:spPr bwMode="auto">
          <a:xfrm>
            <a:off x="975360" y="1495009"/>
            <a:ext cx="7456487" cy="3867982"/>
          </a:xfrm>
          <a:prstGeom prst="rect">
            <a:avLst/>
          </a:prstGeom>
          <a:noFill/>
          <a:ln w="9525">
            <a:solidFill>
              <a:schemeClr val="tx1"/>
            </a:solidFill>
            <a:miter lim="800000"/>
            <a:headEnd/>
            <a:tailEnd/>
          </a:ln>
          <a:effectLst/>
          <a:extLst>
            <a:ext uri="{909E8E84-426E-40dd-AFC4-6F175D3DCCD1}"/>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6" name="TextBox 5">
            <a:extLst>
              <a:ext uri="{FF2B5EF4-FFF2-40B4-BE49-F238E27FC236}">
                <a16:creationId xmlns:a16="http://schemas.microsoft.com/office/drawing/2014/main" id="{3FCB92FE-8D6E-622C-B5DC-A803DC27BC87}"/>
              </a:ext>
            </a:extLst>
          </p:cNvPr>
          <p:cNvSpPr txBox="1"/>
          <p:nvPr/>
        </p:nvSpPr>
        <p:spPr>
          <a:xfrm>
            <a:off x="1097280" y="1495009"/>
            <a:ext cx="6096000" cy="3785652"/>
          </a:xfrm>
          <a:prstGeom prst="rect">
            <a:avLst/>
          </a:prstGeom>
          <a:noFill/>
        </p:spPr>
        <p:txBody>
          <a:bodyPr wrap="square">
            <a:spAutoFit/>
          </a:bodyPr>
          <a:lstStyle/>
          <a:p>
            <a:pPr eaLnBrk="1" hangingPunct="1">
              <a:buFontTx/>
              <a:buNone/>
            </a:pPr>
            <a:r>
              <a:rPr lang="en-US" sz="2000" u="sng" dirty="0">
                <a:latin typeface="Consolas" panose="020B0609020204030204" pitchFamily="49" charset="0"/>
                <a:cs typeface="Consolas" panose="020B0609020204030204" pitchFamily="49" charset="0"/>
              </a:rPr>
              <a:t>mystery(348)</a:t>
            </a:r>
          </a:p>
          <a:p>
            <a:pPr marL="342900" indent="-342900" eaLnBrk="1" hangingPunct="1">
              <a:buFont typeface="Arial" panose="020B0604020202020204" pitchFamily="34" charset="0"/>
              <a:buChar char="•"/>
            </a:pPr>
            <a:r>
              <a:rPr lang="en-US" sz="2000" dirty="0">
                <a:latin typeface="Consolas" panose="020B0609020204030204" pitchFamily="49" charset="0"/>
                <a:cs typeface="Consolas" panose="020B0609020204030204" pitchFamily="49" charset="0"/>
              </a:rPr>
              <a:t>a = mystery(34)</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a = mystery(3)</a:t>
            </a:r>
          </a:p>
          <a:p>
            <a:pPr marL="1257300" lvl="2"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return (10 * 3) + 3   </a:t>
            </a:r>
            <a:r>
              <a:rPr lang="en-US" sz="2000" b="1" dirty="0">
                <a:solidFill>
                  <a:srgbClr val="008000"/>
                </a:solidFill>
                <a:latin typeface="Consolas" panose="020B0609020204030204" pitchFamily="49" charset="0"/>
                <a:cs typeface="Consolas" panose="020B0609020204030204" pitchFamily="49" charset="0"/>
              </a:rPr>
              <a:t># 33</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b = mystery(4)</a:t>
            </a:r>
          </a:p>
          <a:p>
            <a:pPr marL="1257300" lvl="2"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return (10 * 4) + 4   </a:t>
            </a:r>
            <a:r>
              <a:rPr lang="en-US" sz="2000" b="1" dirty="0">
                <a:solidFill>
                  <a:srgbClr val="008000"/>
                </a:solidFill>
                <a:latin typeface="Consolas" panose="020B0609020204030204" pitchFamily="49" charset="0"/>
                <a:cs typeface="Consolas" panose="020B0609020204030204" pitchFamily="49" charset="0"/>
              </a:rPr>
              <a:t># 44</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return (100 * 33) + 44   </a:t>
            </a:r>
            <a:r>
              <a:rPr lang="en-US" sz="2000" b="1" dirty="0">
                <a:solidFill>
                  <a:srgbClr val="008000"/>
                </a:solidFill>
                <a:latin typeface="Consolas" panose="020B0609020204030204" pitchFamily="49" charset="0"/>
                <a:cs typeface="Consolas" panose="020B0609020204030204" pitchFamily="49" charset="0"/>
              </a:rPr>
              <a:t># 3344</a:t>
            </a:r>
          </a:p>
          <a:p>
            <a:pPr lvl="1"/>
            <a:endParaRPr lang="en-US" sz="20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b = mystery(8)</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return (10 * 8) + 8       </a:t>
            </a:r>
            <a:r>
              <a:rPr lang="en-US" sz="2000" b="1" dirty="0">
                <a:solidFill>
                  <a:srgbClr val="008000"/>
                </a:solidFill>
                <a:latin typeface="Consolas" panose="020B0609020204030204" pitchFamily="49" charset="0"/>
                <a:cs typeface="Consolas" panose="020B0609020204030204" pitchFamily="49" charset="0"/>
              </a:rPr>
              <a:t># 88</a:t>
            </a:r>
          </a:p>
          <a:p>
            <a:pPr lvl="1"/>
            <a:endParaRPr lang="en-US" sz="20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return (100 * 3344) + 88   </a:t>
            </a:r>
            <a:r>
              <a:rPr lang="en-US" sz="2000" b="1" dirty="0">
                <a:solidFill>
                  <a:srgbClr val="008000"/>
                </a:solidFill>
                <a:latin typeface="Consolas" panose="020B0609020204030204" pitchFamily="49" charset="0"/>
                <a:cs typeface="Consolas" panose="020B0609020204030204" pitchFamily="49" charset="0"/>
              </a:rPr>
              <a:t># </a:t>
            </a:r>
            <a:r>
              <a:rPr lang="en-US" sz="2000" b="1" u="sng" dirty="0">
                <a:solidFill>
                  <a:srgbClr val="008000"/>
                </a:solidFill>
                <a:latin typeface="Consolas" panose="020B0609020204030204" pitchFamily="49" charset="0"/>
                <a:cs typeface="Consolas" panose="020B0609020204030204" pitchFamily="49" charset="0"/>
              </a:rPr>
              <a:t>334488</a:t>
            </a:r>
          </a:p>
        </p:txBody>
      </p:sp>
      <p:sp>
        <p:nvSpPr>
          <p:cNvPr id="7" name="Rectangle 4">
            <a:extLst>
              <a:ext uri="{FF2B5EF4-FFF2-40B4-BE49-F238E27FC236}">
                <a16:creationId xmlns:a16="http://schemas.microsoft.com/office/drawing/2014/main" id="{996E0399-ACC5-A4EF-1B00-B42141B64D45}"/>
              </a:ext>
            </a:extLst>
          </p:cNvPr>
          <p:cNvSpPr>
            <a:spLocks noChangeArrowheads="1"/>
          </p:cNvSpPr>
          <p:nvPr/>
        </p:nvSpPr>
        <p:spPr bwMode="auto">
          <a:xfrm>
            <a:off x="1569720" y="2127251"/>
            <a:ext cx="5410200" cy="1621789"/>
          </a:xfrm>
          <a:prstGeom prst="rect">
            <a:avLst/>
          </a:prstGeom>
          <a:noFill/>
          <a:ln w="9525">
            <a:solidFill>
              <a:schemeClr val="tx1"/>
            </a:solidFill>
            <a:miter lim="800000"/>
            <a:headEnd/>
            <a:tailEnd/>
          </a:ln>
          <a:effectLst/>
          <a:extLst>
            <a:ext uri="{909E8E84-426E-40dd-AFC4-6F175D3DCCD1}"/>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8" name="Rectangle 4">
            <a:extLst>
              <a:ext uri="{FF2B5EF4-FFF2-40B4-BE49-F238E27FC236}">
                <a16:creationId xmlns:a16="http://schemas.microsoft.com/office/drawing/2014/main" id="{DC3B3195-31F8-D838-946A-8166A64E6806}"/>
              </a:ext>
            </a:extLst>
          </p:cNvPr>
          <p:cNvSpPr>
            <a:spLocks noChangeArrowheads="1"/>
          </p:cNvSpPr>
          <p:nvPr/>
        </p:nvSpPr>
        <p:spPr bwMode="auto">
          <a:xfrm>
            <a:off x="1569720" y="4284765"/>
            <a:ext cx="5410200" cy="317715"/>
          </a:xfrm>
          <a:prstGeom prst="rect">
            <a:avLst/>
          </a:prstGeom>
          <a:noFill/>
          <a:ln w="9525">
            <a:solidFill>
              <a:schemeClr val="tx1"/>
            </a:solidFill>
            <a:miter lim="800000"/>
            <a:headEnd/>
            <a:tailEnd/>
          </a:ln>
          <a:effectLst/>
          <a:extLst>
            <a:ext uri="{909E8E84-426E-40dd-AFC4-6F175D3DCCD1}"/>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9" name="Rectangle 4">
            <a:extLst>
              <a:ext uri="{FF2B5EF4-FFF2-40B4-BE49-F238E27FC236}">
                <a16:creationId xmlns:a16="http://schemas.microsoft.com/office/drawing/2014/main" id="{1FC7F18E-5DFC-3F52-162D-3D04FDA43348}"/>
              </a:ext>
            </a:extLst>
          </p:cNvPr>
          <p:cNvSpPr>
            <a:spLocks noChangeArrowheads="1"/>
          </p:cNvSpPr>
          <p:nvPr/>
        </p:nvSpPr>
        <p:spPr bwMode="auto">
          <a:xfrm>
            <a:off x="1920240" y="2425485"/>
            <a:ext cx="4450080" cy="317715"/>
          </a:xfrm>
          <a:prstGeom prst="rect">
            <a:avLst/>
          </a:prstGeom>
          <a:noFill/>
          <a:ln w="9525">
            <a:solidFill>
              <a:schemeClr val="tx1"/>
            </a:solidFill>
            <a:miter lim="800000"/>
            <a:headEnd/>
            <a:tailEnd/>
          </a:ln>
          <a:effectLst/>
          <a:extLst>
            <a:ext uri="{909E8E84-426E-40dd-AFC4-6F175D3DCCD1}"/>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10" name="Rectangle 4">
            <a:extLst>
              <a:ext uri="{FF2B5EF4-FFF2-40B4-BE49-F238E27FC236}">
                <a16:creationId xmlns:a16="http://schemas.microsoft.com/office/drawing/2014/main" id="{CBE7CCC7-F7CD-38B1-2242-5D0351006C05}"/>
              </a:ext>
            </a:extLst>
          </p:cNvPr>
          <p:cNvSpPr>
            <a:spLocks noChangeArrowheads="1"/>
          </p:cNvSpPr>
          <p:nvPr/>
        </p:nvSpPr>
        <p:spPr bwMode="auto">
          <a:xfrm>
            <a:off x="1920240" y="3051269"/>
            <a:ext cx="4450080" cy="317715"/>
          </a:xfrm>
          <a:prstGeom prst="rect">
            <a:avLst/>
          </a:prstGeom>
          <a:noFill/>
          <a:ln w="9525">
            <a:solidFill>
              <a:schemeClr val="tx1"/>
            </a:solidFill>
            <a:miter lim="800000"/>
            <a:headEnd/>
            <a:tailEnd/>
          </a:ln>
          <a:effectLst/>
          <a:extLst>
            <a:ext uri="{909E8E84-426E-40dd-AFC4-6F175D3DCCD1}"/>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sp>
        <p:nvSpPr>
          <p:cNvPr id="11" name="TextBox 10">
            <a:extLst>
              <a:ext uri="{FF2B5EF4-FFF2-40B4-BE49-F238E27FC236}">
                <a16:creationId xmlns:a16="http://schemas.microsoft.com/office/drawing/2014/main" id="{16B06CF5-B835-D7F2-07AA-4137CA802D87}"/>
              </a:ext>
            </a:extLst>
          </p:cNvPr>
          <p:cNvSpPr txBox="1"/>
          <p:nvPr/>
        </p:nvSpPr>
        <p:spPr>
          <a:xfrm>
            <a:off x="975360" y="5728237"/>
            <a:ext cx="3578224" cy="369332"/>
          </a:xfrm>
          <a:prstGeom prst="rect">
            <a:avLst/>
          </a:prstGeom>
          <a:noFill/>
        </p:spPr>
        <p:txBody>
          <a:bodyPr wrap="none" rtlCol="0">
            <a:spAutoFit/>
          </a:bodyPr>
          <a:lstStyle/>
          <a:p>
            <a:pPr marL="285750" indent="-285750">
              <a:buFont typeface="Arial" panose="020B0604020202020204" pitchFamily="34" charset="0"/>
              <a:buChar char="•"/>
            </a:pPr>
            <a:r>
              <a:rPr lang="en-US" dirty="0"/>
              <a:t>What is this function really doing?</a:t>
            </a:r>
          </a:p>
        </p:txBody>
      </p:sp>
    </p:spTree>
    <p:extLst>
      <p:ext uri="{BB962C8B-B14F-4D97-AF65-F5344CB8AC3E}">
        <p14:creationId xmlns:p14="http://schemas.microsoft.com/office/powerpoint/2010/main" val="299775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AB22-7A41-A4CA-1511-89BB81360D68}"/>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8F2C5460-C724-54AA-B696-20DB5E062811}"/>
              </a:ext>
            </a:extLst>
          </p:cNvPr>
          <p:cNvSpPr>
            <a:spLocks noGrp="1"/>
          </p:cNvSpPr>
          <p:nvPr>
            <p:ph idx="1"/>
          </p:nvPr>
        </p:nvSpPr>
        <p:spPr/>
        <p:txBody>
          <a:bodyPr/>
          <a:lstStyle/>
          <a:p>
            <a:r>
              <a:rPr lang="en-US" dirty="0"/>
              <a:t>Write a recursive function </a:t>
            </a:r>
            <a:r>
              <a:rPr lang="en-US" dirty="0" err="1"/>
              <a:t>print_binary</a:t>
            </a:r>
            <a:r>
              <a:rPr lang="en-US" dirty="0"/>
              <a:t> that accepts an integer and prints the number representation in binary (base 2).</a:t>
            </a:r>
          </a:p>
          <a:p>
            <a:pPr lvl="1"/>
            <a:r>
              <a:rPr lang="en-US" dirty="0"/>
              <a:t>Example: </a:t>
            </a:r>
            <a:r>
              <a:rPr lang="en-US" sz="2000" dirty="0" err="1">
                <a:latin typeface="Consolas" panose="020B0609020204030204" pitchFamily="49" charset="0"/>
                <a:cs typeface="Consolas" panose="020B0609020204030204" pitchFamily="49" charset="0"/>
              </a:rPr>
              <a:t>print_binary</a:t>
            </a:r>
            <a:r>
              <a:rPr lang="en-US" sz="2000" dirty="0">
                <a:latin typeface="Consolas" panose="020B0609020204030204" pitchFamily="49" charset="0"/>
                <a:cs typeface="Consolas" panose="020B0609020204030204" pitchFamily="49" charset="0"/>
              </a:rPr>
              <a:t>(7)</a:t>
            </a:r>
            <a:r>
              <a:rPr lang="en-US" dirty="0"/>
              <a:t>  prints 111</a:t>
            </a:r>
          </a:p>
          <a:p>
            <a:pPr lvl="1"/>
            <a:r>
              <a:rPr lang="en-US" dirty="0"/>
              <a:t>Example: </a:t>
            </a:r>
            <a:r>
              <a:rPr lang="en-US" sz="2000" dirty="0" err="1">
                <a:latin typeface="Consolas" panose="020B0609020204030204" pitchFamily="49" charset="0"/>
                <a:cs typeface="Consolas" panose="020B0609020204030204" pitchFamily="49" charset="0"/>
              </a:rPr>
              <a:t>print_binary</a:t>
            </a:r>
            <a:r>
              <a:rPr lang="en-US" sz="2000" dirty="0">
                <a:latin typeface="Consolas" panose="020B0609020204030204" pitchFamily="49" charset="0"/>
                <a:cs typeface="Consolas" panose="020B0609020204030204" pitchFamily="49" charset="0"/>
              </a:rPr>
              <a:t>(12)</a:t>
            </a:r>
            <a:r>
              <a:rPr lang="en-US" dirty="0"/>
              <a:t> prints 1100</a:t>
            </a:r>
          </a:p>
          <a:p>
            <a:pPr lvl="1"/>
            <a:r>
              <a:rPr lang="en-US" dirty="0"/>
              <a:t>Example: </a:t>
            </a:r>
            <a:r>
              <a:rPr lang="en-US" sz="2000" dirty="0" err="1">
                <a:latin typeface="Consolas" panose="020B0609020204030204" pitchFamily="49" charset="0"/>
                <a:cs typeface="Consolas" panose="020B0609020204030204" pitchFamily="49" charset="0"/>
              </a:rPr>
              <a:t>print_binary</a:t>
            </a:r>
            <a:r>
              <a:rPr lang="en-US" sz="2000" dirty="0">
                <a:latin typeface="Consolas" panose="020B0609020204030204" pitchFamily="49" charset="0"/>
                <a:cs typeface="Consolas" panose="020B0609020204030204" pitchFamily="49" charset="0"/>
              </a:rPr>
              <a:t>(42) </a:t>
            </a:r>
            <a:r>
              <a:rPr lang="en-US" dirty="0"/>
              <a:t>prints 101010</a:t>
            </a:r>
          </a:p>
          <a:p>
            <a:pPr lvl="1"/>
            <a:endParaRPr lang="en-US" dirty="0"/>
          </a:p>
          <a:p>
            <a:pPr lvl="1"/>
            <a:endParaRPr lang="en-US" dirty="0"/>
          </a:p>
          <a:p>
            <a:pPr lvl="1"/>
            <a:endParaRPr lang="en-US" dirty="0"/>
          </a:p>
          <a:p>
            <a:r>
              <a:rPr lang="en-US" dirty="0"/>
              <a:t>Write the function recursively without using any loops.</a:t>
            </a:r>
          </a:p>
        </p:txBody>
      </p:sp>
      <p:graphicFrame>
        <p:nvGraphicFramePr>
          <p:cNvPr id="4" name="Group 70">
            <a:extLst>
              <a:ext uri="{FF2B5EF4-FFF2-40B4-BE49-F238E27FC236}">
                <a16:creationId xmlns:a16="http://schemas.microsoft.com/office/drawing/2014/main" id="{CA3CC3E1-8DFB-ECA2-4330-89DF6310878A}"/>
              </a:ext>
            </a:extLst>
          </p:cNvPr>
          <p:cNvGraphicFramePr>
            <a:graphicFrameLocks noGrp="1"/>
          </p:cNvGraphicFramePr>
          <p:nvPr>
            <p:extLst>
              <p:ext uri="{D42A27DB-BD31-4B8C-83A1-F6EECF244321}">
                <p14:modId xmlns:p14="http://schemas.microsoft.com/office/powerpoint/2010/main" val="3992843402"/>
              </p:ext>
            </p:extLst>
          </p:nvPr>
        </p:nvGraphicFramePr>
        <p:xfrm>
          <a:off x="2590801" y="4185920"/>
          <a:ext cx="5045075" cy="889000"/>
        </p:xfrm>
        <a:graphic>
          <a:graphicData uri="http://schemas.openxmlformats.org/drawingml/2006/table">
            <a:tbl>
              <a:tblPr/>
              <a:tblGrid>
                <a:gridCol w="777875">
                  <a:extLst>
                    <a:ext uri="{9D8B030D-6E8A-4147-A177-3AD203B41FA5}">
                      <a16:colId xmlns:a16="http://schemas.microsoft.com/office/drawing/2014/main" val="20000"/>
                    </a:ext>
                  </a:extLst>
                </a:gridCol>
                <a:gridCol w="460375">
                  <a:extLst>
                    <a:ext uri="{9D8B030D-6E8A-4147-A177-3AD203B41FA5}">
                      <a16:colId xmlns:a16="http://schemas.microsoft.com/office/drawing/2014/main" val="20001"/>
                    </a:ext>
                  </a:extLst>
                </a:gridCol>
                <a:gridCol w="454025">
                  <a:extLst>
                    <a:ext uri="{9D8B030D-6E8A-4147-A177-3AD203B41FA5}">
                      <a16:colId xmlns:a16="http://schemas.microsoft.com/office/drawing/2014/main" val="20002"/>
                    </a:ext>
                  </a:extLst>
                </a:gridCol>
                <a:gridCol w="630238">
                  <a:extLst>
                    <a:ext uri="{9D8B030D-6E8A-4147-A177-3AD203B41FA5}">
                      <a16:colId xmlns:a16="http://schemas.microsoft.com/office/drawing/2014/main" val="20003"/>
                    </a:ext>
                  </a:extLst>
                </a:gridCol>
                <a:gridCol w="460375">
                  <a:extLst>
                    <a:ext uri="{9D8B030D-6E8A-4147-A177-3AD203B41FA5}">
                      <a16:colId xmlns:a16="http://schemas.microsoft.com/office/drawing/2014/main" val="20004"/>
                    </a:ext>
                  </a:extLst>
                </a:gridCol>
                <a:gridCol w="460375">
                  <a:extLst>
                    <a:ext uri="{9D8B030D-6E8A-4147-A177-3AD203B41FA5}">
                      <a16:colId xmlns:a16="http://schemas.microsoft.com/office/drawing/2014/main" val="20005"/>
                    </a:ext>
                  </a:extLst>
                </a:gridCol>
                <a:gridCol w="430212">
                  <a:extLst>
                    <a:ext uri="{9D8B030D-6E8A-4147-A177-3AD203B41FA5}">
                      <a16:colId xmlns:a16="http://schemas.microsoft.com/office/drawing/2014/main" val="20006"/>
                    </a:ext>
                  </a:extLst>
                </a:gridCol>
                <a:gridCol w="4572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tblGrid>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6">
                              <a:lumMod val="75000"/>
                            </a:schemeClr>
                          </a:solidFill>
                          <a:effectLst/>
                          <a:latin typeface="Tahoma" charset="0"/>
                          <a:ea typeface="ＭＳ Ｐゴシック" charset="0"/>
                        </a:rPr>
                        <a:t>place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6">
                              <a:lumMod val="75000"/>
                            </a:schemeClr>
                          </a:solidFill>
                          <a:effectLst/>
                          <a:latin typeface="Tahoma"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6">
                              <a:lumMod val="75000"/>
                            </a:schemeClr>
                          </a:solidFill>
                          <a:effectLst/>
                          <a:latin typeface="Tahoma" charset="0"/>
                          <a:ea typeface="ＭＳ Ｐゴシック"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accent6">
                            <a:lumMod val="75000"/>
                          </a:schemeClr>
                        </a:solidFill>
                        <a:effectLst/>
                        <a:latin typeface="Tahoma" charset="0"/>
                        <a:ea typeface="ＭＳ Ｐゴシック"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6">
                              <a:lumMod val="75000"/>
                            </a:schemeClr>
                          </a:solidFill>
                          <a:effectLst/>
                          <a:latin typeface="Tahoma" charset="0"/>
                          <a:ea typeface="ＭＳ Ｐゴシック" charset="0"/>
                        </a:rPr>
                        <a:t>32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6">
                              <a:lumMod val="75000"/>
                            </a:schemeClr>
                          </a:solidFill>
                          <a:effectLst/>
                          <a:latin typeface="Tahoma" charset="0"/>
                          <a:ea typeface="ＭＳ Ｐゴシック"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6">
                              <a:lumMod val="75000"/>
                            </a:schemeClr>
                          </a:solidFill>
                          <a:effectLst/>
                          <a:latin typeface="Tahoma" charset="0"/>
                          <a:ea typeface="ＭＳ Ｐゴシック"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6">
                              <a:lumMod val="75000"/>
                            </a:schemeClr>
                          </a:solidFill>
                          <a:effectLst/>
                          <a:latin typeface="Tahoma" charset="0"/>
                          <a:ea typeface="ＭＳ Ｐゴシック"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6">
                              <a:lumMod val="75000"/>
                            </a:schemeClr>
                          </a:solidFill>
                          <a:effectLst/>
                          <a:latin typeface="Tahoma" charset="0"/>
                          <a:ea typeface="ＭＳ Ｐゴシック"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6">
                              <a:lumMod val="75000"/>
                            </a:schemeClr>
                          </a:solidFill>
                          <a:effectLst/>
                          <a:latin typeface="Tahoma" charset="0"/>
                          <a:ea typeface="ＭＳ Ｐゴシック"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6">
                              <a:lumMod val="75000"/>
                            </a:schemeClr>
                          </a:solidFill>
                          <a:effectLst/>
                          <a:latin typeface="Tahoma" charset="0"/>
                          <a:ea typeface="ＭＳ Ｐゴシック" charset="0"/>
                        </a:rPr>
                        <a:t>value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ahoma" charset="0"/>
                        <a:ea typeface="ＭＳ Ｐゴシック"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ahoma" charset="0"/>
                          <a:ea typeface="ＭＳ Ｐゴシック"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3953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167C-FAA6-5B3B-BAE5-22A242C60465}"/>
              </a:ext>
            </a:extLst>
          </p:cNvPr>
          <p:cNvSpPr>
            <a:spLocks noGrp="1"/>
          </p:cNvSpPr>
          <p:nvPr>
            <p:ph type="title"/>
          </p:nvPr>
        </p:nvSpPr>
        <p:spPr/>
        <p:txBody>
          <a:bodyPr/>
          <a:lstStyle/>
          <a:p>
            <a:r>
              <a:rPr lang="en-US" dirty="0"/>
              <a:t>Case analysis</a:t>
            </a:r>
          </a:p>
        </p:txBody>
      </p:sp>
      <p:sp>
        <p:nvSpPr>
          <p:cNvPr id="3" name="Content Placeholder 2">
            <a:extLst>
              <a:ext uri="{FF2B5EF4-FFF2-40B4-BE49-F238E27FC236}">
                <a16:creationId xmlns:a16="http://schemas.microsoft.com/office/drawing/2014/main" id="{FAF8B61A-5371-2238-F591-4CACF5C5DA89}"/>
              </a:ext>
            </a:extLst>
          </p:cNvPr>
          <p:cNvSpPr>
            <a:spLocks noGrp="1"/>
          </p:cNvSpPr>
          <p:nvPr>
            <p:ph idx="1"/>
          </p:nvPr>
        </p:nvSpPr>
        <p:spPr/>
        <p:txBody>
          <a:bodyPr/>
          <a:lstStyle/>
          <a:p>
            <a:r>
              <a:rPr lang="en-US" dirty="0"/>
              <a:t>Recursion is about solving a small piece of a large problem</a:t>
            </a:r>
          </a:p>
          <a:p>
            <a:pPr lvl="1"/>
            <a:r>
              <a:rPr lang="en-US" dirty="0"/>
              <a:t>What is 69743 in binary?</a:t>
            </a:r>
          </a:p>
          <a:p>
            <a:pPr lvl="2"/>
            <a:r>
              <a:rPr lang="en-US" dirty="0"/>
              <a:t>Do we know anything about its representation in binary?</a:t>
            </a:r>
          </a:p>
          <a:p>
            <a:pPr lvl="1"/>
            <a:r>
              <a:rPr lang="en-US" dirty="0"/>
              <a:t>Case analysis:</a:t>
            </a:r>
          </a:p>
          <a:p>
            <a:pPr lvl="2"/>
            <a:r>
              <a:rPr lang="en-US" dirty="0"/>
              <a:t>What are easy numbers to print in binary?</a:t>
            </a:r>
          </a:p>
          <a:p>
            <a:pPr lvl="2"/>
            <a:r>
              <a:rPr lang="en-US" dirty="0"/>
              <a:t>Can we express a larger number in terms of a smaller number(s)?</a:t>
            </a:r>
          </a:p>
          <a:p>
            <a:pPr lvl="1"/>
            <a:endParaRPr lang="en-US" dirty="0"/>
          </a:p>
        </p:txBody>
      </p:sp>
    </p:spTree>
    <p:extLst>
      <p:ext uri="{BB962C8B-B14F-4D97-AF65-F5344CB8AC3E}">
        <p14:creationId xmlns:p14="http://schemas.microsoft.com/office/powerpoint/2010/main" val="317106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9DAB2-7B79-1BA3-C45F-03153DEE8C35}"/>
              </a:ext>
            </a:extLst>
          </p:cNvPr>
          <p:cNvSpPr>
            <a:spLocks noGrp="1"/>
          </p:cNvSpPr>
          <p:nvPr>
            <p:ph type="title"/>
          </p:nvPr>
        </p:nvSpPr>
        <p:spPr/>
        <p:txBody>
          <a:bodyPr/>
          <a:lstStyle/>
          <a:p>
            <a:r>
              <a:rPr lang="en-US" cap="none" dirty="0">
                <a:latin typeface="Consolas" panose="020B0609020204030204" pitchFamily="49" charset="0"/>
                <a:cs typeface="Consolas" panose="020B0609020204030204" pitchFamily="49" charset="0"/>
              </a:rPr>
              <a:t>binary </a:t>
            </a:r>
            <a:r>
              <a:rPr lang="en-US" dirty="0"/>
              <a:t>solution</a:t>
            </a:r>
          </a:p>
        </p:txBody>
      </p:sp>
      <p:sp>
        <p:nvSpPr>
          <p:cNvPr id="5" name="TextBox 4">
            <a:extLst>
              <a:ext uri="{FF2B5EF4-FFF2-40B4-BE49-F238E27FC236}">
                <a16:creationId xmlns:a16="http://schemas.microsoft.com/office/drawing/2014/main" id="{BF0B67A4-B588-DF90-4730-52101B747310}"/>
              </a:ext>
            </a:extLst>
          </p:cNvPr>
          <p:cNvSpPr txBox="1"/>
          <p:nvPr/>
        </p:nvSpPr>
        <p:spPr>
          <a:xfrm>
            <a:off x="975360" y="1722120"/>
            <a:ext cx="7840608" cy="2558906"/>
          </a:xfrm>
          <a:prstGeom prst="rect">
            <a:avLst/>
          </a:prstGeom>
          <a:noFill/>
        </p:spPr>
        <p:txBody>
          <a:bodyPr wrap="none" rtlCol="0">
            <a:spAutoFit/>
          </a:bodyPr>
          <a:lstStyle/>
          <a:p>
            <a:pPr lvl="1" eaLnBrk="1" hangingPunct="1">
              <a:lnSpc>
                <a:spcPct val="80000"/>
              </a:lnSpc>
              <a:buFontTx/>
              <a:buNone/>
            </a:pPr>
            <a:r>
              <a:rPr lang="en-US" sz="2000" b="1" dirty="0">
                <a:solidFill>
                  <a:srgbClr val="008000"/>
                </a:solidFill>
                <a:latin typeface="Consolas" panose="020B0609020204030204" pitchFamily="49" charset="0"/>
                <a:cs typeface="Consolas" panose="020B0609020204030204" pitchFamily="49" charset="0"/>
              </a:rPr>
              <a:t># Prints the given integer's binary representation.</a:t>
            </a:r>
          </a:p>
          <a:p>
            <a:pPr lvl="1" eaLnBrk="1" hangingPunct="1">
              <a:lnSpc>
                <a:spcPct val="80000"/>
              </a:lnSpc>
              <a:buFontTx/>
              <a:buNone/>
            </a:pPr>
            <a:r>
              <a:rPr lang="en-US" sz="2000" b="1" dirty="0">
                <a:solidFill>
                  <a:srgbClr val="008000"/>
                </a:solidFill>
                <a:latin typeface="Consolas" panose="020B0609020204030204" pitchFamily="49" charset="0"/>
                <a:cs typeface="Consolas" panose="020B0609020204030204" pitchFamily="49" charset="0"/>
              </a:rPr>
              <a:t># Precondition: n &gt;= 0</a:t>
            </a:r>
            <a:endParaRPr lang="en-US" sz="2000" dirty="0">
              <a:latin typeface="Consolas" panose="020B0609020204030204" pitchFamily="49" charset="0"/>
              <a:cs typeface="Consolas" panose="020B0609020204030204" pitchFamily="49" charset="0"/>
            </a:endParaRPr>
          </a:p>
          <a:p>
            <a:pPr lvl="1" eaLnBrk="1" hangingPunct="1">
              <a:lnSpc>
                <a:spcPct val="80000"/>
              </a:lnSpc>
              <a:buFontTx/>
              <a:buNone/>
            </a:pPr>
            <a:r>
              <a:rPr lang="en-US" sz="2000" dirty="0">
                <a:latin typeface="Consolas" panose="020B0609020204030204" pitchFamily="49" charset="0"/>
                <a:cs typeface="Consolas" panose="020B0609020204030204" pitchFamily="49" charset="0"/>
              </a:rPr>
              <a:t>def binary(n):</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if n &lt; 2:</a:t>
            </a:r>
          </a:p>
          <a:p>
            <a:pPr lvl="1" eaLnBrk="1" hangingPunct="1">
              <a:lnSpc>
                <a:spcPct val="80000"/>
              </a:lnSpc>
              <a:buFontTx/>
              <a:buNone/>
            </a:pPr>
            <a:r>
              <a:rPr lang="en-US" sz="2000" b="1" dirty="0">
                <a:solidFill>
                  <a:srgbClr val="008000"/>
                </a:solidFill>
                <a:latin typeface="Consolas" panose="020B0609020204030204" pitchFamily="49" charset="0"/>
                <a:cs typeface="Consolas" panose="020B0609020204030204" pitchFamily="49" charset="0"/>
              </a:rPr>
              <a:t>        # base case; same as base 10</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print(n)</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else:</a:t>
            </a:r>
          </a:p>
          <a:p>
            <a:pPr lvl="1" eaLnBrk="1" hangingPunct="1">
              <a:lnSpc>
                <a:spcPct val="80000"/>
              </a:lnSpc>
              <a:buFontTx/>
              <a:buNone/>
            </a:pPr>
            <a:r>
              <a:rPr lang="en-US" sz="2000" b="1" dirty="0">
                <a:solidFill>
                  <a:srgbClr val="008000"/>
                </a:solidFill>
                <a:latin typeface="Consolas" panose="020B0609020204030204" pitchFamily="49" charset="0"/>
                <a:cs typeface="Consolas" panose="020B0609020204030204" pitchFamily="49" charset="0"/>
              </a:rPr>
              <a:t>        # recursive case; break number apart</a:t>
            </a:r>
          </a:p>
          <a:p>
            <a:pPr lvl="1" eaLnBrk="1" hangingPunct="1">
              <a:lnSpc>
                <a:spcPct val="80000"/>
              </a:lnSpc>
              <a:buFontTx/>
              <a:buNone/>
            </a:pPr>
            <a:r>
              <a:rPr lang="en-US" sz="2000" b="1" dirty="0">
                <a:latin typeface="Consolas" panose="020B0609020204030204" pitchFamily="49" charset="0"/>
                <a:cs typeface="Consolas" panose="020B0609020204030204" pitchFamily="49" charset="0"/>
              </a:rPr>
              <a:t>        binary(n // 2)</a:t>
            </a:r>
          </a:p>
          <a:p>
            <a:pPr lvl="1" eaLnBrk="1" hangingPunct="1">
              <a:lnSpc>
                <a:spcPct val="80000"/>
              </a:lnSpc>
              <a:buFontTx/>
              <a:buNone/>
            </a:pPr>
            <a:r>
              <a:rPr lang="en-US" sz="2000" b="1" dirty="0">
                <a:latin typeface="Consolas" panose="020B0609020204030204" pitchFamily="49" charset="0"/>
                <a:cs typeface="Consolas" panose="020B0609020204030204" pitchFamily="49" charset="0"/>
              </a:rPr>
              <a:t>        binary(n % 2)</a:t>
            </a:r>
          </a:p>
        </p:txBody>
      </p:sp>
      <p:sp>
        <p:nvSpPr>
          <p:cNvPr id="6" name="TextBox 5">
            <a:extLst>
              <a:ext uri="{FF2B5EF4-FFF2-40B4-BE49-F238E27FC236}">
                <a16:creationId xmlns:a16="http://schemas.microsoft.com/office/drawing/2014/main" id="{CA5125D4-BD5E-D3B8-A1EF-F840114746DE}"/>
              </a:ext>
            </a:extLst>
          </p:cNvPr>
          <p:cNvSpPr txBox="1"/>
          <p:nvPr/>
        </p:nvSpPr>
        <p:spPr>
          <a:xfrm>
            <a:off x="975360" y="4544460"/>
            <a:ext cx="7783669"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Can we eliminate the precondition and deal with negatives?</a:t>
            </a:r>
          </a:p>
        </p:txBody>
      </p:sp>
    </p:spTree>
    <p:extLst>
      <p:ext uri="{BB962C8B-B14F-4D97-AF65-F5344CB8AC3E}">
        <p14:creationId xmlns:p14="http://schemas.microsoft.com/office/powerpoint/2010/main" val="261842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856F-253D-2857-9EE3-20D1851D0F99}"/>
              </a:ext>
            </a:extLst>
          </p:cNvPr>
          <p:cNvSpPr>
            <a:spLocks noGrp="1"/>
          </p:cNvSpPr>
          <p:nvPr>
            <p:ph type="title"/>
          </p:nvPr>
        </p:nvSpPr>
        <p:spPr/>
        <p:txBody>
          <a:bodyPr/>
          <a:lstStyle/>
          <a:p>
            <a:r>
              <a:rPr lang="en-US" dirty="0"/>
              <a:t>Public or private pairs</a:t>
            </a:r>
          </a:p>
        </p:txBody>
      </p:sp>
      <p:sp>
        <p:nvSpPr>
          <p:cNvPr id="3" name="Content Placeholder 2">
            <a:extLst>
              <a:ext uri="{FF2B5EF4-FFF2-40B4-BE49-F238E27FC236}">
                <a16:creationId xmlns:a16="http://schemas.microsoft.com/office/drawing/2014/main" id="{C343EA74-2FC8-F4C5-6A98-E9248E772526}"/>
              </a:ext>
            </a:extLst>
          </p:cNvPr>
          <p:cNvSpPr>
            <a:spLocks noGrp="1"/>
          </p:cNvSpPr>
          <p:nvPr>
            <p:ph idx="1"/>
          </p:nvPr>
        </p:nvSpPr>
        <p:spPr/>
        <p:txBody>
          <a:bodyPr/>
          <a:lstStyle/>
          <a:p>
            <a:r>
              <a:rPr lang="en-US" dirty="0">
                <a:ea typeface="ＭＳ Ｐゴシック" charset="0"/>
                <a:cs typeface="+mn-cs"/>
              </a:rPr>
              <a:t>Often the parameters we need for our recursion do not match those the client will want to pass.</a:t>
            </a:r>
          </a:p>
          <a:p>
            <a:pPr marL="228600" lvl="1">
              <a:spcBef>
                <a:spcPts val="1000"/>
              </a:spcBef>
            </a:pPr>
            <a:r>
              <a:rPr lang="en-US" dirty="0"/>
              <a:t>In these cases, we instead write a pair of functions:</a:t>
            </a:r>
          </a:p>
          <a:p>
            <a:pPr marL="914400" lvl="2" indent="-457200">
              <a:spcBef>
                <a:spcPts val="1000"/>
              </a:spcBef>
              <a:buFont typeface="+mj-lt"/>
              <a:buAutoNum type="arabicPeriod"/>
            </a:pPr>
            <a:r>
              <a:rPr lang="en-US" dirty="0"/>
              <a:t>a non-recursive one with parameters the client wants</a:t>
            </a:r>
          </a:p>
          <a:p>
            <a:pPr marL="914400" lvl="2" indent="-457200">
              <a:spcBef>
                <a:spcPts val="1000"/>
              </a:spcBef>
              <a:buFont typeface="+mj-lt"/>
              <a:buAutoNum type="arabicPeriod"/>
            </a:pPr>
            <a:r>
              <a:rPr lang="en-US" dirty="0"/>
              <a:t>a recursive one with the parameters we really need</a:t>
            </a:r>
          </a:p>
        </p:txBody>
      </p:sp>
    </p:spTree>
    <p:extLst>
      <p:ext uri="{BB962C8B-B14F-4D97-AF65-F5344CB8AC3E}">
        <p14:creationId xmlns:p14="http://schemas.microsoft.com/office/powerpoint/2010/main" val="248674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30D4A-7E0A-2CB7-6DDD-C541533F54A8}"/>
              </a:ext>
            </a:extLst>
          </p:cNvPr>
          <p:cNvSpPr>
            <a:spLocks noGrp="1"/>
          </p:cNvSpPr>
          <p:nvPr>
            <p:ph type="ctrTitle"/>
          </p:nvPr>
        </p:nvSpPr>
        <p:spPr/>
        <p:txBody>
          <a:bodyPr/>
          <a:lstStyle/>
          <a:p>
            <a:r>
              <a:rPr lang="en-US" dirty="0"/>
              <a:t>RECURSIVE BACKTRACKING</a:t>
            </a:r>
          </a:p>
        </p:txBody>
      </p:sp>
      <p:sp>
        <p:nvSpPr>
          <p:cNvPr id="4" name="Subtitle 3">
            <a:extLst>
              <a:ext uri="{FF2B5EF4-FFF2-40B4-BE49-F238E27FC236}">
                <a16:creationId xmlns:a16="http://schemas.microsoft.com/office/drawing/2014/main" id="{3B5BBB4D-4C37-A1D7-1CE6-B32F0B8A182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6855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3A78-68CD-62C4-522C-0ECC2FF346AD}"/>
              </a:ext>
            </a:extLst>
          </p:cNvPr>
          <p:cNvSpPr>
            <a:spLocks noGrp="1"/>
          </p:cNvSpPr>
          <p:nvPr>
            <p:ph type="title"/>
          </p:nvPr>
        </p:nvSpPr>
        <p:spPr/>
        <p:txBody>
          <a:bodyPr/>
          <a:lstStyle/>
          <a:p>
            <a:r>
              <a:rPr lang="en-US" dirty="0"/>
              <a:t>EXERCISE #1: Dice rolls</a:t>
            </a:r>
          </a:p>
        </p:txBody>
      </p:sp>
      <p:sp>
        <p:nvSpPr>
          <p:cNvPr id="3" name="Content Placeholder 2">
            <a:extLst>
              <a:ext uri="{FF2B5EF4-FFF2-40B4-BE49-F238E27FC236}">
                <a16:creationId xmlns:a16="http://schemas.microsoft.com/office/drawing/2014/main" id="{4C39320D-65BB-D496-97B4-FB9335020CD7}"/>
              </a:ext>
            </a:extLst>
          </p:cNvPr>
          <p:cNvSpPr>
            <a:spLocks noGrp="1"/>
          </p:cNvSpPr>
          <p:nvPr>
            <p:ph idx="1"/>
          </p:nvPr>
        </p:nvSpPr>
        <p:spPr/>
        <p:txBody>
          <a:bodyPr/>
          <a:lstStyle/>
          <a:p>
            <a:pPr eaLnBrk="1" hangingPunct="1">
              <a:tabLst>
                <a:tab pos="6400800" algn="l"/>
              </a:tabLst>
            </a:pPr>
            <a:r>
              <a:rPr lang="en-US" dirty="0"/>
              <a:t>Write a function </a:t>
            </a:r>
            <a:r>
              <a:rPr lang="en-US" dirty="0" err="1">
                <a:latin typeface="Courier New" panose="02070309020205020404" pitchFamily="49" charset="0"/>
              </a:rPr>
              <a:t>dice_roll</a:t>
            </a:r>
            <a:r>
              <a:rPr lang="en-US" dirty="0"/>
              <a:t> that accepts an integer parameter representing a number of 6-sided dice to roll, and output all possible arrangements of values that could appear on the dice.</a:t>
            </a:r>
          </a:p>
          <a:p>
            <a:pPr marL="0" indent="0" eaLnBrk="1" hangingPunct="1">
              <a:buNone/>
              <a:tabLst>
                <a:tab pos="6400800" algn="l"/>
              </a:tabLst>
            </a:pPr>
            <a:r>
              <a:rPr lang="en-US" dirty="0">
                <a:latin typeface="Courier New" panose="02070309020205020404" pitchFamily="49" charset="0"/>
              </a:rPr>
              <a:t>      </a:t>
            </a:r>
            <a:r>
              <a:rPr lang="en-US" dirty="0" err="1">
                <a:latin typeface="Courier New" panose="02070309020205020404" pitchFamily="49" charset="0"/>
              </a:rPr>
              <a:t>dice_roll</a:t>
            </a:r>
            <a:r>
              <a:rPr lang="en-US" dirty="0">
                <a:latin typeface="Courier New" panose="02070309020205020404" pitchFamily="49" charset="0"/>
              </a:rPr>
              <a:t>(2)	</a:t>
            </a:r>
            <a:r>
              <a:rPr lang="en-US" dirty="0" err="1">
                <a:latin typeface="Courier New" panose="02070309020205020404" pitchFamily="49" charset="0"/>
              </a:rPr>
              <a:t>dice_roll</a:t>
            </a:r>
            <a:r>
              <a:rPr lang="en-US" dirty="0">
                <a:latin typeface="Courier New" panose="02070309020205020404" pitchFamily="49" charset="0"/>
              </a:rPr>
              <a:t>(3)</a:t>
            </a:r>
            <a:br>
              <a:rPr lang="en-US" dirty="0"/>
            </a:br>
            <a:endParaRPr lang="en-US" dirty="0"/>
          </a:p>
        </p:txBody>
      </p:sp>
      <p:graphicFrame>
        <p:nvGraphicFramePr>
          <p:cNvPr id="4" name="Group 201">
            <a:extLst>
              <a:ext uri="{FF2B5EF4-FFF2-40B4-BE49-F238E27FC236}">
                <a16:creationId xmlns:a16="http://schemas.microsoft.com/office/drawing/2014/main" id="{C4D3CDBA-7978-5128-682C-F5DC843C0D7D}"/>
              </a:ext>
            </a:extLst>
          </p:cNvPr>
          <p:cNvGraphicFramePr>
            <a:graphicFrameLocks noGrp="1"/>
          </p:cNvGraphicFramePr>
          <p:nvPr>
            <p:extLst>
              <p:ext uri="{D42A27DB-BD31-4B8C-83A1-F6EECF244321}">
                <p14:modId xmlns:p14="http://schemas.microsoft.com/office/powerpoint/2010/main" val="3117954343"/>
              </p:ext>
            </p:extLst>
          </p:nvPr>
        </p:nvGraphicFramePr>
        <p:xfrm>
          <a:off x="1359877" y="3552092"/>
          <a:ext cx="3581400" cy="2819400"/>
        </p:xfrm>
        <a:graphic>
          <a:graphicData uri="http://schemas.openxmlformats.org/drawingml/2006/table">
            <a:tbl>
              <a:tblPr/>
              <a:tblGrid>
                <a:gridCol w="1169988">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4912">
                  <a:extLst>
                    <a:ext uri="{9D8B030D-6E8A-4147-A177-3AD203B41FA5}">
                      <a16:colId xmlns:a16="http://schemas.microsoft.com/office/drawing/2014/main" val="20002"/>
                    </a:ext>
                  </a:extLst>
                </a:gridCol>
              </a:tblGrid>
              <a:tr h="2819400">
                <a:tc>
                  <a:txBody>
                    <a:bodyPr/>
                    <a:lstStyle/>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[1, 1]</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[1, 2]</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[1, 3]</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[1, 4]</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[1, 5]</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[1, 6]</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[2, 1]</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[2, 2]</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[2, 3]</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[2, 4]</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[2, 5]</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[2, 6]</a:t>
                      </a:r>
                    </a:p>
                  </a:txBody>
                  <a:tcP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[3, 1]</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[3, 2]</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[3, 3]</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[3, 4]</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[3, 5]</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[3, 6]</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[4, 1]</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[4, 2]</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[4, 3]</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[4, 4]</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[4, 5]</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[4,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[5, 1]</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[5, 2]</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[5, 3]</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[5, 4]</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[5, 5]</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[5, 6]</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[6, 1]</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[6, 2]</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[6, 3]</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[6, 4]</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[6, 5]</a:t>
                      </a:r>
                    </a:p>
                    <a:p>
                      <a:pPr marL="0" marR="0" lvl="0" indent="0" algn="ctr" defTabSz="914400" rtl="0" eaLnBrk="1" fontAlgn="base" latinLnBrk="0" hangingPunct="1">
                        <a:lnSpc>
                          <a:spcPct val="7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[6, 6]</a:t>
                      </a:r>
                    </a:p>
                  </a:txBody>
                  <a:tcP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
        <p:nvSpPr>
          <p:cNvPr id="5" name="Text Box 186">
            <a:extLst>
              <a:ext uri="{FF2B5EF4-FFF2-40B4-BE49-F238E27FC236}">
                <a16:creationId xmlns:a16="http://schemas.microsoft.com/office/drawing/2014/main" id="{B1CC5620-18E9-4F3B-42B5-FFCA63D0AE6E}"/>
              </a:ext>
            </a:extLst>
          </p:cNvPr>
          <p:cNvSpPr txBox="1">
            <a:spLocks noChangeArrowheads="1"/>
          </p:cNvSpPr>
          <p:nvPr/>
        </p:nvSpPr>
        <p:spPr bwMode="auto">
          <a:xfrm>
            <a:off x="7831017" y="3552092"/>
            <a:ext cx="1295547" cy="2942344"/>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lnSpc>
                <a:spcPct val="70000"/>
              </a:lnSpc>
              <a:spcBef>
                <a:spcPct val="20000"/>
              </a:spcBef>
              <a:spcAft>
                <a:spcPts val="0"/>
              </a:spcAft>
              <a:defRPr/>
            </a:pPr>
            <a:r>
              <a:rPr lang="en-US" sz="1600" dirty="0">
                <a:latin typeface="Courier New" charset="0"/>
                <a:ea typeface="+mn-ea"/>
              </a:rPr>
              <a:t>[1, 1, 1]</a:t>
            </a:r>
          </a:p>
          <a:p>
            <a:pPr eaLnBrk="1" fontAlgn="auto" hangingPunct="1">
              <a:lnSpc>
                <a:spcPct val="70000"/>
              </a:lnSpc>
              <a:spcBef>
                <a:spcPct val="20000"/>
              </a:spcBef>
              <a:spcAft>
                <a:spcPts val="0"/>
              </a:spcAft>
              <a:defRPr/>
            </a:pPr>
            <a:r>
              <a:rPr lang="en-US" sz="1600" dirty="0">
                <a:latin typeface="Courier New" charset="0"/>
                <a:ea typeface="+mn-ea"/>
              </a:rPr>
              <a:t>[1, 1, 2]</a:t>
            </a:r>
          </a:p>
          <a:p>
            <a:pPr eaLnBrk="1" fontAlgn="auto" hangingPunct="1">
              <a:lnSpc>
                <a:spcPct val="70000"/>
              </a:lnSpc>
              <a:spcBef>
                <a:spcPct val="20000"/>
              </a:spcBef>
              <a:spcAft>
                <a:spcPts val="0"/>
              </a:spcAft>
              <a:defRPr/>
            </a:pPr>
            <a:r>
              <a:rPr lang="en-US" sz="1600" dirty="0">
                <a:latin typeface="Courier New" charset="0"/>
                <a:ea typeface="+mn-ea"/>
              </a:rPr>
              <a:t>[1, 1, 3]</a:t>
            </a:r>
          </a:p>
          <a:p>
            <a:pPr eaLnBrk="1" fontAlgn="auto" hangingPunct="1">
              <a:lnSpc>
                <a:spcPct val="70000"/>
              </a:lnSpc>
              <a:spcBef>
                <a:spcPct val="20000"/>
              </a:spcBef>
              <a:spcAft>
                <a:spcPts val="0"/>
              </a:spcAft>
              <a:defRPr/>
            </a:pPr>
            <a:r>
              <a:rPr lang="en-US" sz="1600" dirty="0">
                <a:latin typeface="Courier New" charset="0"/>
                <a:ea typeface="+mn-ea"/>
              </a:rPr>
              <a:t>[1, 1, 4]</a:t>
            </a:r>
          </a:p>
          <a:p>
            <a:pPr eaLnBrk="1" fontAlgn="auto" hangingPunct="1">
              <a:lnSpc>
                <a:spcPct val="70000"/>
              </a:lnSpc>
              <a:spcBef>
                <a:spcPct val="20000"/>
              </a:spcBef>
              <a:spcAft>
                <a:spcPts val="0"/>
              </a:spcAft>
              <a:defRPr/>
            </a:pPr>
            <a:r>
              <a:rPr lang="en-US" sz="1600" dirty="0">
                <a:latin typeface="Courier New" charset="0"/>
                <a:ea typeface="+mn-ea"/>
              </a:rPr>
              <a:t>[1, 1, 5]</a:t>
            </a:r>
          </a:p>
          <a:p>
            <a:pPr eaLnBrk="1" fontAlgn="auto" hangingPunct="1">
              <a:lnSpc>
                <a:spcPct val="70000"/>
              </a:lnSpc>
              <a:spcBef>
                <a:spcPct val="20000"/>
              </a:spcBef>
              <a:spcAft>
                <a:spcPts val="0"/>
              </a:spcAft>
              <a:defRPr/>
            </a:pPr>
            <a:r>
              <a:rPr lang="en-US" sz="1600" dirty="0">
                <a:latin typeface="Courier New" charset="0"/>
                <a:ea typeface="+mn-ea"/>
              </a:rPr>
              <a:t>[1, 1, 6]</a:t>
            </a:r>
          </a:p>
          <a:p>
            <a:pPr eaLnBrk="1" fontAlgn="auto" hangingPunct="1">
              <a:lnSpc>
                <a:spcPct val="70000"/>
              </a:lnSpc>
              <a:spcBef>
                <a:spcPct val="20000"/>
              </a:spcBef>
              <a:spcAft>
                <a:spcPts val="0"/>
              </a:spcAft>
              <a:defRPr/>
            </a:pPr>
            <a:r>
              <a:rPr lang="en-US" sz="1600" dirty="0">
                <a:latin typeface="Courier New" charset="0"/>
                <a:ea typeface="+mn-ea"/>
              </a:rPr>
              <a:t>[1, 2, 1]</a:t>
            </a:r>
          </a:p>
          <a:p>
            <a:pPr eaLnBrk="1" fontAlgn="auto" hangingPunct="1">
              <a:lnSpc>
                <a:spcPct val="70000"/>
              </a:lnSpc>
              <a:spcBef>
                <a:spcPct val="20000"/>
              </a:spcBef>
              <a:spcAft>
                <a:spcPts val="0"/>
              </a:spcAft>
              <a:defRPr/>
            </a:pPr>
            <a:r>
              <a:rPr lang="en-US" sz="1600" dirty="0">
                <a:latin typeface="Courier New" charset="0"/>
                <a:ea typeface="+mn-ea"/>
              </a:rPr>
              <a:t>[1, 2, 2]</a:t>
            </a:r>
          </a:p>
          <a:p>
            <a:pPr eaLnBrk="1" fontAlgn="auto" hangingPunct="1">
              <a:lnSpc>
                <a:spcPct val="70000"/>
              </a:lnSpc>
              <a:spcBef>
                <a:spcPct val="20000"/>
              </a:spcBef>
              <a:spcAft>
                <a:spcPts val="0"/>
              </a:spcAft>
              <a:defRPr/>
            </a:pPr>
            <a:r>
              <a:rPr lang="en-US" sz="1600" dirty="0">
                <a:latin typeface="Courier New" charset="0"/>
                <a:ea typeface="+mn-ea"/>
              </a:rPr>
              <a:t>   ...</a:t>
            </a:r>
          </a:p>
          <a:p>
            <a:pPr eaLnBrk="1" fontAlgn="auto" hangingPunct="1">
              <a:lnSpc>
                <a:spcPct val="70000"/>
              </a:lnSpc>
              <a:spcBef>
                <a:spcPct val="20000"/>
              </a:spcBef>
              <a:spcAft>
                <a:spcPts val="0"/>
              </a:spcAft>
              <a:defRPr/>
            </a:pPr>
            <a:r>
              <a:rPr lang="en-US" sz="1600" dirty="0">
                <a:latin typeface="Courier New" charset="0"/>
                <a:ea typeface="+mn-ea"/>
              </a:rPr>
              <a:t>[6, 6, 4]</a:t>
            </a:r>
          </a:p>
          <a:p>
            <a:pPr eaLnBrk="1" fontAlgn="auto" hangingPunct="1">
              <a:lnSpc>
                <a:spcPct val="70000"/>
              </a:lnSpc>
              <a:spcBef>
                <a:spcPct val="20000"/>
              </a:spcBef>
              <a:spcAft>
                <a:spcPts val="0"/>
              </a:spcAft>
              <a:defRPr/>
            </a:pPr>
            <a:r>
              <a:rPr lang="en-US" sz="1600" dirty="0">
                <a:latin typeface="Courier New" charset="0"/>
                <a:ea typeface="+mn-ea"/>
              </a:rPr>
              <a:t>[6, 6, 5]</a:t>
            </a:r>
          </a:p>
          <a:p>
            <a:pPr eaLnBrk="1" fontAlgn="auto" hangingPunct="1">
              <a:lnSpc>
                <a:spcPct val="70000"/>
              </a:lnSpc>
              <a:spcBef>
                <a:spcPct val="20000"/>
              </a:spcBef>
              <a:spcAft>
                <a:spcPts val="0"/>
              </a:spcAft>
              <a:defRPr/>
            </a:pPr>
            <a:r>
              <a:rPr lang="en-US" sz="1600" dirty="0">
                <a:latin typeface="Courier New" charset="0"/>
                <a:ea typeface="+mn-ea"/>
              </a:rPr>
              <a:t>[6, 6, 6]</a:t>
            </a:r>
          </a:p>
          <a:p>
            <a:pPr eaLnBrk="1" fontAlgn="auto" hangingPunct="1">
              <a:lnSpc>
                <a:spcPct val="70000"/>
              </a:lnSpc>
              <a:spcBef>
                <a:spcPct val="20000"/>
              </a:spcBef>
              <a:spcAft>
                <a:spcPts val="0"/>
              </a:spcAft>
              <a:defRPr/>
            </a:pPr>
            <a:endParaRPr lang="en-US" sz="1600" dirty="0">
              <a:latin typeface="Courier New" charset="0"/>
              <a:ea typeface="+mn-ea"/>
            </a:endParaRPr>
          </a:p>
        </p:txBody>
      </p:sp>
    </p:spTree>
    <p:extLst>
      <p:ext uri="{BB962C8B-B14F-4D97-AF65-F5344CB8AC3E}">
        <p14:creationId xmlns:p14="http://schemas.microsoft.com/office/powerpoint/2010/main" val="77100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6CFB-5A45-EE46-4E1A-94970A553227}"/>
              </a:ext>
            </a:extLst>
          </p:cNvPr>
          <p:cNvSpPr>
            <a:spLocks noGrp="1"/>
          </p:cNvSpPr>
          <p:nvPr>
            <p:ph type="title"/>
          </p:nvPr>
        </p:nvSpPr>
        <p:spPr/>
        <p:txBody>
          <a:bodyPr/>
          <a:lstStyle/>
          <a:p>
            <a:r>
              <a:rPr lang="en-US" dirty="0"/>
              <a:t>EXAMINING THE PROBLEM</a:t>
            </a:r>
          </a:p>
        </p:txBody>
      </p:sp>
      <p:sp>
        <p:nvSpPr>
          <p:cNvPr id="3" name="Content Placeholder 2">
            <a:extLst>
              <a:ext uri="{FF2B5EF4-FFF2-40B4-BE49-F238E27FC236}">
                <a16:creationId xmlns:a16="http://schemas.microsoft.com/office/drawing/2014/main" id="{511AFCDB-7F6C-9C16-F9E4-C15091BF849D}"/>
              </a:ext>
            </a:extLst>
          </p:cNvPr>
          <p:cNvSpPr>
            <a:spLocks noGrp="1"/>
          </p:cNvSpPr>
          <p:nvPr>
            <p:ph idx="1"/>
          </p:nvPr>
        </p:nvSpPr>
        <p:spPr>
          <a:xfrm>
            <a:off x="975360" y="1632857"/>
            <a:ext cx="10241280" cy="549773"/>
          </a:xfrm>
        </p:spPr>
        <p:txBody>
          <a:bodyPr/>
          <a:lstStyle/>
          <a:p>
            <a:r>
              <a:rPr lang="en-US" dirty="0"/>
              <a:t>We want to generate all possible sequences of values.</a:t>
            </a:r>
          </a:p>
          <a:p>
            <a:endParaRPr lang="en-US" dirty="0"/>
          </a:p>
        </p:txBody>
      </p:sp>
      <p:sp>
        <p:nvSpPr>
          <p:cNvPr id="5" name="TextBox 4">
            <a:extLst>
              <a:ext uri="{FF2B5EF4-FFF2-40B4-BE49-F238E27FC236}">
                <a16:creationId xmlns:a16="http://schemas.microsoft.com/office/drawing/2014/main" id="{933670FA-C679-FEED-B882-C921E08AF242}"/>
              </a:ext>
            </a:extLst>
          </p:cNvPr>
          <p:cNvSpPr txBox="1"/>
          <p:nvPr/>
        </p:nvSpPr>
        <p:spPr>
          <a:xfrm>
            <a:off x="975360" y="2182630"/>
            <a:ext cx="7699332" cy="1477328"/>
          </a:xfrm>
          <a:prstGeom prst="rect">
            <a:avLst/>
          </a:prstGeom>
          <a:noFill/>
        </p:spPr>
        <p:txBody>
          <a:bodyPr wrap="square">
            <a:spAutoFit/>
          </a:bodyPr>
          <a:lstStyle/>
          <a:p>
            <a:pPr lvl="1" eaLnBrk="1" hangingPunct="1">
              <a:buFontTx/>
              <a:buNone/>
            </a:pPr>
            <a:r>
              <a:rPr lang="en-US" dirty="0">
                <a:latin typeface="Consolas" panose="020B0609020204030204" pitchFamily="49" charset="0"/>
                <a:cs typeface="Consolas" panose="020B0609020204030204" pitchFamily="49" charset="0"/>
              </a:rPr>
              <a:t>for (each possible first die value):</a:t>
            </a:r>
          </a:p>
          <a:p>
            <a:pPr lvl="2" eaLnBrk="1" hangingPunct="1">
              <a:buFontTx/>
              <a:buNone/>
            </a:pPr>
            <a:r>
              <a:rPr lang="en-US" dirty="0">
                <a:latin typeface="Consolas" panose="020B0609020204030204" pitchFamily="49" charset="0"/>
                <a:cs typeface="Consolas" panose="020B0609020204030204" pitchFamily="49" charset="0"/>
              </a:rPr>
              <a:t>for (each possible second die value):</a:t>
            </a:r>
          </a:p>
          <a:p>
            <a:pPr lvl="3" eaLnBrk="1" hangingPunct="1">
              <a:buFontTx/>
              <a:buNone/>
            </a:pPr>
            <a:r>
              <a:rPr lang="en-US" dirty="0">
                <a:latin typeface="Consolas" panose="020B0609020204030204" pitchFamily="49" charset="0"/>
                <a:cs typeface="Consolas" panose="020B0609020204030204" pitchFamily="49" charset="0"/>
              </a:rPr>
              <a:t>for (each possible third die value):</a:t>
            </a:r>
          </a:p>
          <a:p>
            <a:pPr lvl="4" eaLnBrk="1" hangingPunct="1">
              <a:buFontTx/>
              <a:buNone/>
            </a:pPr>
            <a:r>
              <a:rPr lang="en-US" dirty="0">
                <a:latin typeface="Consolas" panose="020B0609020204030204" pitchFamily="49" charset="0"/>
                <a:cs typeface="Consolas" panose="020B0609020204030204" pitchFamily="49" charset="0"/>
              </a:rPr>
              <a:t>...</a:t>
            </a:r>
          </a:p>
          <a:p>
            <a:pPr lvl="4" eaLnBrk="1" hangingPunct="1">
              <a:buFontTx/>
              <a:buNone/>
            </a:pPr>
            <a:r>
              <a:rPr lang="en-US" dirty="0">
                <a:latin typeface="Consolas" panose="020B0609020204030204" pitchFamily="49" charset="0"/>
                <a:cs typeface="Consolas" panose="020B0609020204030204" pitchFamily="49" charset="0"/>
              </a:rPr>
              <a:t>	print!</a:t>
            </a:r>
          </a:p>
        </p:txBody>
      </p:sp>
      <p:sp>
        <p:nvSpPr>
          <p:cNvPr id="6" name="Content Placeholder 2">
            <a:extLst>
              <a:ext uri="{FF2B5EF4-FFF2-40B4-BE49-F238E27FC236}">
                <a16:creationId xmlns:a16="http://schemas.microsoft.com/office/drawing/2014/main" id="{81FA66F4-3191-F4BA-E504-0193FF10F852}"/>
              </a:ext>
            </a:extLst>
          </p:cNvPr>
          <p:cNvSpPr txBox="1">
            <a:spLocks/>
          </p:cNvSpPr>
          <p:nvPr/>
        </p:nvSpPr>
        <p:spPr>
          <a:xfrm>
            <a:off x="975360" y="3674842"/>
            <a:ext cx="10241280" cy="2174813"/>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is called a depth-first search</a:t>
            </a:r>
          </a:p>
          <a:p>
            <a:r>
              <a:rPr lang="en-US" dirty="0"/>
              <a:t>How can we completely explore such a large search space?</a:t>
            </a:r>
          </a:p>
          <a:p>
            <a:endParaRPr lang="en-US" dirty="0"/>
          </a:p>
        </p:txBody>
      </p:sp>
    </p:spTree>
    <p:extLst>
      <p:ext uri="{BB962C8B-B14F-4D97-AF65-F5344CB8AC3E}">
        <p14:creationId xmlns:p14="http://schemas.microsoft.com/office/powerpoint/2010/main" val="411868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7522E-69A6-2383-AD70-F9BD9A5B5555}"/>
              </a:ext>
            </a:extLst>
          </p:cNvPr>
          <p:cNvSpPr>
            <a:spLocks noGrp="1"/>
          </p:cNvSpPr>
          <p:nvPr>
            <p:ph type="title"/>
          </p:nvPr>
        </p:nvSpPr>
        <p:spPr/>
        <p:txBody>
          <a:bodyPr/>
          <a:lstStyle/>
          <a:p>
            <a:r>
              <a:rPr lang="en-US" dirty="0"/>
              <a:t>A DECISION TREE</a:t>
            </a:r>
          </a:p>
        </p:txBody>
      </p:sp>
      <p:graphicFrame>
        <p:nvGraphicFramePr>
          <p:cNvPr id="4" name="Group 3">
            <a:extLst>
              <a:ext uri="{FF2B5EF4-FFF2-40B4-BE49-F238E27FC236}">
                <a16:creationId xmlns:a16="http://schemas.microsoft.com/office/drawing/2014/main" id="{D74EEB05-13FB-72A9-6767-8F365456F126}"/>
              </a:ext>
            </a:extLst>
          </p:cNvPr>
          <p:cNvGraphicFramePr>
            <a:graphicFrameLocks noGrp="1"/>
          </p:cNvGraphicFramePr>
          <p:nvPr>
            <p:extLst>
              <p:ext uri="{D42A27DB-BD31-4B8C-83A1-F6EECF244321}">
                <p14:modId xmlns:p14="http://schemas.microsoft.com/office/powerpoint/2010/main" val="2313864920"/>
              </p:ext>
            </p:extLst>
          </p:nvPr>
        </p:nvGraphicFramePr>
        <p:xfrm>
          <a:off x="5014914" y="1670536"/>
          <a:ext cx="2408237" cy="812800"/>
        </p:xfrm>
        <a:graphic>
          <a:graphicData uri="http://schemas.openxmlformats.org/drawingml/2006/table">
            <a:tbl>
              <a:tblPr/>
              <a:tblGrid>
                <a:gridCol w="1079500">
                  <a:extLst>
                    <a:ext uri="{9D8B030D-6E8A-4147-A177-3AD203B41FA5}">
                      <a16:colId xmlns:a16="http://schemas.microsoft.com/office/drawing/2014/main" val="20000"/>
                    </a:ext>
                  </a:extLst>
                </a:gridCol>
                <a:gridCol w="1328737">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chosen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2F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ahoma" charset="0"/>
                          <a:ea typeface="ＭＳ Ｐゴシック" charset="0"/>
                        </a:rPr>
                        <a:t>available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2F3"/>
                    </a:solid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4 dice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Line 14">
            <a:extLst>
              <a:ext uri="{FF2B5EF4-FFF2-40B4-BE49-F238E27FC236}">
                <a16:creationId xmlns:a16="http://schemas.microsoft.com/office/drawing/2014/main" id="{306333E7-6F0D-AFFE-C442-461B3B83D96E}"/>
              </a:ext>
            </a:extLst>
          </p:cNvPr>
          <p:cNvSpPr>
            <a:spLocks noChangeShapeType="1"/>
          </p:cNvSpPr>
          <p:nvPr/>
        </p:nvSpPr>
        <p:spPr bwMode="auto">
          <a:xfrm flipH="1">
            <a:off x="5226050" y="2508736"/>
            <a:ext cx="91440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6" name="Group 15">
            <a:extLst>
              <a:ext uri="{FF2B5EF4-FFF2-40B4-BE49-F238E27FC236}">
                <a16:creationId xmlns:a16="http://schemas.microsoft.com/office/drawing/2014/main" id="{805AE9E4-69D4-C13C-6A2C-4483A21DD325}"/>
              </a:ext>
            </a:extLst>
          </p:cNvPr>
          <p:cNvGraphicFramePr>
            <a:graphicFrameLocks noGrp="1"/>
          </p:cNvGraphicFramePr>
          <p:nvPr>
            <p:extLst>
              <p:ext uri="{D42A27DB-BD31-4B8C-83A1-F6EECF244321}">
                <p14:modId xmlns:p14="http://schemas.microsoft.com/office/powerpoint/2010/main" val="1740999927"/>
              </p:ext>
            </p:extLst>
          </p:nvPr>
        </p:nvGraphicFramePr>
        <p:xfrm>
          <a:off x="4462464" y="2762736"/>
          <a:ext cx="1404937" cy="406400"/>
        </p:xfrm>
        <a:graphic>
          <a:graphicData uri="http://schemas.openxmlformats.org/drawingml/2006/table">
            <a:tbl>
              <a:tblPr/>
              <a:tblGrid>
                <a:gridCol w="379412">
                  <a:extLst>
                    <a:ext uri="{9D8B030D-6E8A-4147-A177-3AD203B41FA5}">
                      <a16:colId xmlns:a16="http://schemas.microsoft.com/office/drawing/2014/main" val="20000"/>
                    </a:ext>
                  </a:extLst>
                </a:gridCol>
                <a:gridCol w="1025525">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ahoma" charset="0"/>
                          <a:ea typeface="ＭＳ Ｐゴシック"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3 dice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186">
            <a:extLst>
              <a:ext uri="{FF2B5EF4-FFF2-40B4-BE49-F238E27FC236}">
                <a16:creationId xmlns:a16="http://schemas.microsoft.com/office/drawing/2014/main" id="{3AB8C6F4-EDD9-C852-1D1D-7A1C1DA3F0EE}"/>
              </a:ext>
            </a:extLst>
          </p:cNvPr>
          <p:cNvGraphicFramePr>
            <a:graphicFrameLocks noGrp="1"/>
          </p:cNvGraphicFramePr>
          <p:nvPr>
            <p:extLst>
              <p:ext uri="{D42A27DB-BD31-4B8C-83A1-F6EECF244321}">
                <p14:modId xmlns:p14="http://schemas.microsoft.com/office/powerpoint/2010/main" val="1767948445"/>
              </p:ext>
            </p:extLst>
          </p:nvPr>
        </p:nvGraphicFramePr>
        <p:xfrm>
          <a:off x="3092451" y="3550136"/>
          <a:ext cx="1541463" cy="406400"/>
        </p:xfrm>
        <a:graphic>
          <a:graphicData uri="http://schemas.openxmlformats.org/drawingml/2006/table">
            <a:tbl>
              <a:tblPr/>
              <a:tblGrid>
                <a:gridCol w="647700">
                  <a:extLst>
                    <a:ext uri="{9D8B030D-6E8A-4147-A177-3AD203B41FA5}">
                      <a16:colId xmlns:a16="http://schemas.microsoft.com/office/drawing/2014/main" val="20000"/>
                    </a:ext>
                  </a:extLst>
                </a:gridCol>
                <a:gridCol w="89376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a:t>
                      </a:r>
                      <a:r>
                        <a:rPr kumimoji="0" lang="en-US" sz="2000" b="0" i="0" u="none" strike="noStrike" cap="none" normalizeH="0" baseline="0">
                          <a:ln>
                            <a:noFill/>
                          </a:ln>
                          <a:solidFill>
                            <a:schemeClr val="accent2"/>
                          </a:solidFill>
                          <a:effectLst/>
                          <a:latin typeface="Tahoma" charset="0"/>
                          <a:ea typeface="ＭＳ Ｐゴシック"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2 dice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Line 31">
            <a:extLst>
              <a:ext uri="{FF2B5EF4-FFF2-40B4-BE49-F238E27FC236}">
                <a16:creationId xmlns:a16="http://schemas.microsoft.com/office/drawing/2014/main" id="{B4812F90-7432-FB70-0E1A-E8ABD8094702}"/>
              </a:ext>
            </a:extLst>
          </p:cNvPr>
          <p:cNvSpPr>
            <a:spLocks noChangeShapeType="1"/>
          </p:cNvSpPr>
          <p:nvPr/>
        </p:nvSpPr>
        <p:spPr bwMode="auto">
          <a:xfrm flipH="1">
            <a:off x="3929063" y="3194536"/>
            <a:ext cx="914400" cy="355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9" name="Group 199">
            <a:extLst>
              <a:ext uri="{FF2B5EF4-FFF2-40B4-BE49-F238E27FC236}">
                <a16:creationId xmlns:a16="http://schemas.microsoft.com/office/drawing/2014/main" id="{A60CB53E-9DB4-E039-25F5-42985E2A10EB}"/>
              </a:ext>
            </a:extLst>
          </p:cNvPr>
          <p:cNvGraphicFramePr>
            <a:graphicFrameLocks noGrp="1"/>
          </p:cNvGraphicFramePr>
          <p:nvPr>
            <p:extLst>
              <p:ext uri="{D42A27DB-BD31-4B8C-83A1-F6EECF244321}">
                <p14:modId xmlns:p14="http://schemas.microsoft.com/office/powerpoint/2010/main" val="1321199373"/>
              </p:ext>
            </p:extLst>
          </p:nvPr>
        </p:nvGraphicFramePr>
        <p:xfrm>
          <a:off x="1873251" y="4312136"/>
          <a:ext cx="1719263" cy="406400"/>
        </p:xfrm>
        <a:graphic>
          <a:graphicData uri="http://schemas.openxmlformats.org/drawingml/2006/table">
            <a:tbl>
              <a:tblPr/>
              <a:tblGrid>
                <a:gridCol w="952500">
                  <a:extLst>
                    <a:ext uri="{9D8B030D-6E8A-4147-A177-3AD203B41FA5}">
                      <a16:colId xmlns:a16="http://schemas.microsoft.com/office/drawing/2014/main" val="20000"/>
                    </a:ext>
                  </a:extLst>
                </a:gridCol>
                <a:gridCol w="76676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1, 1, </a:t>
                      </a:r>
                      <a:r>
                        <a:rPr kumimoji="0" lang="en-US" sz="2000" b="0" i="0" u="none" strike="noStrike" cap="none" normalizeH="0" baseline="0">
                          <a:ln>
                            <a:noFill/>
                          </a:ln>
                          <a:solidFill>
                            <a:schemeClr val="accent2"/>
                          </a:solidFill>
                          <a:effectLst/>
                          <a:latin typeface="Tahoma" charset="0"/>
                          <a:ea typeface="ＭＳ Ｐゴシック"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die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0" name="Group 225">
            <a:extLst>
              <a:ext uri="{FF2B5EF4-FFF2-40B4-BE49-F238E27FC236}">
                <a16:creationId xmlns:a16="http://schemas.microsoft.com/office/drawing/2014/main" id="{EA2B88F2-98BC-066A-24F0-6A09626E9A93}"/>
              </a:ext>
            </a:extLst>
          </p:cNvPr>
          <p:cNvGraphicFramePr>
            <a:graphicFrameLocks noGrp="1"/>
          </p:cNvGraphicFramePr>
          <p:nvPr>
            <p:extLst>
              <p:ext uri="{D42A27DB-BD31-4B8C-83A1-F6EECF244321}">
                <p14:modId xmlns:p14="http://schemas.microsoft.com/office/powerpoint/2010/main" val="3726760648"/>
              </p:ext>
            </p:extLst>
          </p:nvPr>
        </p:nvGraphicFramePr>
        <p:xfrm>
          <a:off x="1609725" y="5074136"/>
          <a:ext cx="1644650" cy="406400"/>
        </p:xfrm>
        <a:graphic>
          <a:graphicData uri="http://schemas.openxmlformats.org/drawingml/2006/table">
            <a:tbl>
              <a:tblPr/>
              <a:tblGrid>
                <a:gridCol w="1290638">
                  <a:extLst>
                    <a:ext uri="{9D8B030D-6E8A-4147-A177-3AD203B41FA5}">
                      <a16:colId xmlns:a16="http://schemas.microsoft.com/office/drawing/2014/main" val="20000"/>
                    </a:ext>
                  </a:extLst>
                </a:gridCol>
                <a:gridCol w="354012">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1, 1, 1, </a:t>
                      </a:r>
                      <a:r>
                        <a:rPr kumimoji="0" lang="en-US" sz="2000" b="0" i="0" u="none" strike="noStrike" cap="none" normalizeH="0" baseline="0">
                          <a:ln>
                            <a:noFill/>
                          </a:ln>
                          <a:solidFill>
                            <a:schemeClr val="accent2"/>
                          </a:solidFill>
                          <a:effectLst/>
                          <a:latin typeface="Tahoma" charset="0"/>
                          <a:ea typeface="ＭＳ Ｐゴシック"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ahoma"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188">
            <a:extLst>
              <a:ext uri="{FF2B5EF4-FFF2-40B4-BE49-F238E27FC236}">
                <a16:creationId xmlns:a16="http://schemas.microsoft.com/office/drawing/2014/main" id="{EB96FB1E-9BBE-1E37-43E6-A0B9A5019EFB}"/>
              </a:ext>
            </a:extLst>
          </p:cNvPr>
          <p:cNvGraphicFramePr>
            <a:graphicFrameLocks noGrp="1"/>
          </p:cNvGraphicFramePr>
          <p:nvPr>
            <p:extLst>
              <p:ext uri="{D42A27DB-BD31-4B8C-83A1-F6EECF244321}">
                <p14:modId xmlns:p14="http://schemas.microsoft.com/office/powerpoint/2010/main" val="4196770849"/>
              </p:ext>
            </p:extLst>
          </p:nvPr>
        </p:nvGraphicFramePr>
        <p:xfrm>
          <a:off x="4810126" y="3550136"/>
          <a:ext cx="1558925" cy="406400"/>
        </p:xfrm>
        <a:graphic>
          <a:graphicData uri="http://schemas.openxmlformats.org/drawingml/2006/table">
            <a:tbl>
              <a:tblPr/>
              <a:tblGrid>
                <a:gridCol w="654050">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a:t>
                      </a:r>
                      <a:r>
                        <a:rPr kumimoji="0" lang="en-US" sz="2000" b="0" i="0" u="none" strike="noStrike" cap="none" normalizeH="0" baseline="0">
                          <a:ln>
                            <a:noFill/>
                          </a:ln>
                          <a:solidFill>
                            <a:schemeClr val="accent2"/>
                          </a:solidFill>
                          <a:effectLst/>
                          <a:latin typeface="Tahoma" charset="0"/>
                          <a:ea typeface="ＭＳ Ｐゴシック"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2 dice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Group 191">
            <a:extLst>
              <a:ext uri="{FF2B5EF4-FFF2-40B4-BE49-F238E27FC236}">
                <a16:creationId xmlns:a16="http://schemas.microsoft.com/office/drawing/2014/main" id="{391CEC52-D6A7-41B2-A538-C2CF8DFC682A}"/>
              </a:ext>
            </a:extLst>
          </p:cNvPr>
          <p:cNvGraphicFramePr>
            <a:graphicFrameLocks noGrp="1"/>
          </p:cNvGraphicFramePr>
          <p:nvPr>
            <p:extLst>
              <p:ext uri="{D42A27DB-BD31-4B8C-83A1-F6EECF244321}">
                <p14:modId xmlns:p14="http://schemas.microsoft.com/office/powerpoint/2010/main" val="254292995"/>
              </p:ext>
            </p:extLst>
          </p:nvPr>
        </p:nvGraphicFramePr>
        <p:xfrm>
          <a:off x="6481764" y="3550136"/>
          <a:ext cx="1563687" cy="406400"/>
        </p:xfrm>
        <a:graphic>
          <a:graphicData uri="http://schemas.openxmlformats.org/drawingml/2006/table">
            <a:tbl>
              <a:tblPr/>
              <a:tblGrid>
                <a:gridCol w="657225">
                  <a:extLst>
                    <a:ext uri="{9D8B030D-6E8A-4147-A177-3AD203B41FA5}">
                      <a16:colId xmlns:a16="http://schemas.microsoft.com/office/drawing/2014/main" val="20000"/>
                    </a:ext>
                  </a:extLst>
                </a:gridCol>
                <a:gridCol w="906462">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a:t>
                      </a:r>
                      <a:r>
                        <a:rPr kumimoji="0" lang="en-US" sz="2000" b="0" i="0" u="none" strike="noStrike" cap="none" normalizeH="0" baseline="0">
                          <a:ln>
                            <a:noFill/>
                          </a:ln>
                          <a:solidFill>
                            <a:schemeClr val="accent2"/>
                          </a:solidFill>
                          <a:effectLst/>
                          <a:latin typeface="Tahoma" charset="0"/>
                          <a:ea typeface="ＭＳ Ｐゴシック" charset="0"/>
                        </a:rPr>
                        <a:t>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2 dice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 name="Group 194">
            <a:extLst>
              <a:ext uri="{FF2B5EF4-FFF2-40B4-BE49-F238E27FC236}">
                <a16:creationId xmlns:a16="http://schemas.microsoft.com/office/drawing/2014/main" id="{D5E56310-D38C-B5E2-09B0-CCD29599F7BA}"/>
              </a:ext>
            </a:extLst>
          </p:cNvPr>
          <p:cNvGraphicFramePr>
            <a:graphicFrameLocks noGrp="1"/>
          </p:cNvGraphicFramePr>
          <p:nvPr>
            <p:extLst>
              <p:ext uri="{D42A27DB-BD31-4B8C-83A1-F6EECF244321}">
                <p14:modId xmlns:p14="http://schemas.microsoft.com/office/powerpoint/2010/main" val="623027257"/>
              </p:ext>
            </p:extLst>
          </p:nvPr>
        </p:nvGraphicFramePr>
        <p:xfrm>
          <a:off x="8162926" y="3550136"/>
          <a:ext cx="1558925" cy="406400"/>
        </p:xfrm>
        <a:graphic>
          <a:graphicData uri="http://schemas.openxmlformats.org/drawingml/2006/table">
            <a:tbl>
              <a:tblPr/>
              <a:tblGrid>
                <a:gridCol w="654050">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a:t>
                      </a:r>
                      <a:r>
                        <a:rPr kumimoji="0" lang="en-US" sz="2000" b="0" i="0" u="none" strike="noStrike" cap="none" normalizeH="0" baseline="0">
                          <a:ln>
                            <a:noFill/>
                          </a:ln>
                          <a:solidFill>
                            <a:schemeClr val="accent2"/>
                          </a:solidFill>
                          <a:effectLst/>
                          <a:latin typeface="Tahoma" charset="0"/>
                          <a:ea typeface="ＭＳ Ｐゴシック"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2 dice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4" name="Group 80">
            <a:extLst>
              <a:ext uri="{FF2B5EF4-FFF2-40B4-BE49-F238E27FC236}">
                <a16:creationId xmlns:a16="http://schemas.microsoft.com/office/drawing/2014/main" id="{343AF1C9-0DD0-F8D7-B2A9-FD583AC65B84}"/>
              </a:ext>
            </a:extLst>
          </p:cNvPr>
          <p:cNvGraphicFramePr>
            <a:graphicFrameLocks noGrp="1"/>
          </p:cNvGraphicFramePr>
          <p:nvPr>
            <p:extLst>
              <p:ext uri="{D42A27DB-BD31-4B8C-83A1-F6EECF244321}">
                <p14:modId xmlns:p14="http://schemas.microsoft.com/office/powerpoint/2010/main" val="605005276"/>
              </p:ext>
            </p:extLst>
          </p:nvPr>
        </p:nvGraphicFramePr>
        <p:xfrm>
          <a:off x="9036050" y="2737336"/>
          <a:ext cx="1524000" cy="406400"/>
        </p:xfrm>
        <a:graphic>
          <a:graphicData uri="http://schemas.openxmlformats.org/drawingml/2006/table">
            <a:tbl>
              <a:tblPr/>
              <a:tblGrid>
                <a:gridCol w="365125">
                  <a:extLst>
                    <a:ext uri="{9D8B030D-6E8A-4147-A177-3AD203B41FA5}">
                      <a16:colId xmlns:a16="http://schemas.microsoft.com/office/drawing/2014/main" val="20000"/>
                    </a:ext>
                  </a:extLst>
                </a:gridCol>
                <a:gridCol w="1158875">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ahoma" charset="0"/>
                          <a:ea typeface="ＭＳ Ｐゴシック"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3 dice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Line 88">
            <a:extLst>
              <a:ext uri="{FF2B5EF4-FFF2-40B4-BE49-F238E27FC236}">
                <a16:creationId xmlns:a16="http://schemas.microsoft.com/office/drawing/2014/main" id="{680E5DC5-498C-0FEB-6263-F74998C5902E}"/>
              </a:ext>
            </a:extLst>
          </p:cNvPr>
          <p:cNvSpPr>
            <a:spLocks noChangeShapeType="1"/>
          </p:cNvSpPr>
          <p:nvPr/>
        </p:nvSpPr>
        <p:spPr bwMode="auto">
          <a:xfrm>
            <a:off x="6216650" y="2508736"/>
            <a:ext cx="281940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6" name="Line 89">
            <a:extLst>
              <a:ext uri="{FF2B5EF4-FFF2-40B4-BE49-F238E27FC236}">
                <a16:creationId xmlns:a16="http://schemas.microsoft.com/office/drawing/2014/main" id="{CCC507D4-DA9D-A3A6-9DA0-08421EDB7B05}"/>
              </a:ext>
            </a:extLst>
          </p:cNvPr>
          <p:cNvSpPr>
            <a:spLocks noChangeShapeType="1"/>
          </p:cNvSpPr>
          <p:nvPr/>
        </p:nvSpPr>
        <p:spPr bwMode="auto">
          <a:xfrm>
            <a:off x="5072063" y="3194536"/>
            <a:ext cx="0" cy="355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7" name="Line 90">
            <a:extLst>
              <a:ext uri="{FF2B5EF4-FFF2-40B4-BE49-F238E27FC236}">
                <a16:creationId xmlns:a16="http://schemas.microsoft.com/office/drawing/2014/main" id="{5DC6F79A-BA60-E03D-CCA3-0D4991990C87}"/>
              </a:ext>
            </a:extLst>
          </p:cNvPr>
          <p:cNvSpPr>
            <a:spLocks noChangeShapeType="1"/>
          </p:cNvSpPr>
          <p:nvPr/>
        </p:nvSpPr>
        <p:spPr bwMode="auto">
          <a:xfrm>
            <a:off x="5453063" y="3194536"/>
            <a:ext cx="1295400" cy="355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8" name="Line 91">
            <a:extLst>
              <a:ext uri="{FF2B5EF4-FFF2-40B4-BE49-F238E27FC236}">
                <a16:creationId xmlns:a16="http://schemas.microsoft.com/office/drawing/2014/main" id="{253C27AF-A573-E294-7FE2-D2FEB9733864}"/>
              </a:ext>
            </a:extLst>
          </p:cNvPr>
          <p:cNvSpPr>
            <a:spLocks noChangeShapeType="1"/>
          </p:cNvSpPr>
          <p:nvPr/>
        </p:nvSpPr>
        <p:spPr bwMode="auto">
          <a:xfrm>
            <a:off x="5757863" y="3194537"/>
            <a:ext cx="2590800" cy="339725"/>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9" name="Line 92">
            <a:extLst>
              <a:ext uri="{FF2B5EF4-FFF2-40B4-BE49-F238E27FC236}">
                <a16:creationId xmlns:a16="http://schemas.microsoft.com/office/drawing/2014/main" id="{E1A35467-52C0-4FBC-EEEE-C934ED1909D3}"/>
              </a:ext>
            </a:extLst>
          </p:cNvPr>
          <p:cNvSpPr>
            <a:spLocks noChangeShapeType="1"/>
          </p:cNvSpPr>
          <p:nvPr/>
        </p:nvSpPr>
        <p:spPr bwMode="auto">
          <a:xfrm flipH="1">
            <a:off x="3090863" y="3956536"/>
            <a:ext cx="6858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20" name="Group 210">
            <a:extLst>
              <a:ext uri="{FF2B5EF4-FFF2-40B4-BE49-F238E27FC236}">
                <a16:creationId xmlns:a16="http://schemas.microsoft.com/office/drawing/2014/main" id="{2E97A8DB-263D-BC61-E36A-F7DD9412ECCF}"/>
              </a:ext>
            </a:extLst>
          </p:cNvPr>
          <p:cNvGraphicFramePr>
            <a:graphicFrameLocks noGrp="1"/>
          </p:cNvGraphicFramePr>
          <p:nvPr>
            <p:extLst>
              <p:ext uri="{D42A27DB-BD31-4B8C-83A1-F6EECF244321}">
                <p14:modId xmlns:p14="http://schemas.microsoft.com/office/powerpoint/2010/main" val="1640164291"/>
              </p:ext>
            </p:extLst>
          </p:nvPr>
        </p:nvGraphicFramePr>
        <p:xfrm>
          <a:off x="3846514" y="4312136"/>
          <a:ext cx="1760537" cy="406400"/>
        </p:xfrm>
        <a:graphic>
          <a:graphicData uri="http://schemas.openxmlformats.org/drawingml/2006/table">
            <a:tbl>
              <a:tblPr/>
              <a:tblGrid>
                <a:gridCol w="974725">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1, 1, </a:t>
                      </a:r>
                      <a:r>
                        <a:rPr kumimoji="0" lang="en-US" sz="2000" b="0" i="0" u="none" strike="noStrike" cap="none" normalizeH="0" baseline="0">
                          <a:ln>
                            <a:noFill/>
                          </a:ln>
                          <a:solidFill>
                            <a:schemeClr val="accent2"/>
                          </a:solidFill>
                          <a:effectLst/>
                          <a:latin typeface="Tahoma" charset="0"/>
                          <a:ea typeface="ＭＳ Ｐゴシック"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die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1" name="Group 212">
            <a:extLst>
              <a:ext uri="{FF2B5EF4-FFF2-40B4-BE49-F238E27FC236}">
                <a16:creationId xmlns:a16="http://schemas.microsoft.com/office/drawing/2014/main" id="{9E941586-E32E-57CD-4655-DF4F7DFB5358}"/>
              </a:ext>
            </a:extLst>
          </p:cNvPr>
          <p:cNvGraphicFramePr>
            <a:graphicFrameLocks noGrp="1"/>
          </p:cNvGraphicFramePr>
          <p:nvPr>
            <p:extLst>
              <p:ext uri="{D42A27DB-BD31-4B8C-83A1-F6EECF244321}">
                <p14:modId xmlns:p14="http://schemas.microsoft.com/office/powerpoint/2010/main" val="2751885024"/>
              </p:ext>
            </p:extLst>
          </p:nvPr>
        </p:nvGraphicFramePr>
        <p:xfrm>
          <a:off x="5834064" y="4312136"/>
          <a:ext cx="1830387" cy="406400"/>
        </p:xfrm>
        <a:graphic>
          <a:graphicData uri="http://schemas.openxmlformats.org/drawingml/2006/table">
            <a:tbl>
              <a:tblPr/>
              <a:tblGrid>
                <a:gridCol w="1012825">
                  <a:extLst>
                    <a:ext uri="{9D8B030D-6E8A-4147-A177-3AD203B41FA5}">
                      <a16:colId xmlns:a16="http://schemas.microsoft.com/office/drawing/2014/main" val="20000"/>
                    </a:ext>
                  </a:extLst>
                </a:gridCol>
                <a:gridCol w="817562">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1, 1, </a:t>
                      </a:r>
                      <a:r>
                        <a:rPr kumimoji="0" lang="en-US" sz="2000" b="0" i="0" u="none" strike="noStrike" cap="none" normalizeH="0" baseline="0">
                          <a:ln>
                            <a:noFill/>
                          </a:ln>
                          <a:solidFill>
                            <a:schemeClr val="accent2"/>
                          </a:solidFill>
                          <a:effectLst/>
                          <a:latin typeface="Tahoma" charset="0"/>
                          <a:ea typeface="ＭＳ Ｐゴシック"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die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 name="Line 109">
            <a:extLst>
              <a:ext uri="{FF2B5EF4-FFF2-40B4-BE49-F238E27FC236}">
                <a16:creationId xmlns:a16="http://schemas.microsoft.com/office/drawing/2014/main" id="{0481A05C-63F4-E437-EC93-767EAA3D9964}"/>
              </a:ext>
            </a:extLst>
          </p:cNvPr>
          <p:cNvSpPr>
            <a:spLocks noChangeShapeType="1"/>
          </p:cNvSpPr>
          <p:nvPr/>
        </p:nvSpPr>
        <p:spPr bwMode="auto">
          <a:xfrm>
            <a:off x="3929063" y="3956536"/>
            <a:ext cx="6096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3" name="Line 110">
            <a:extLst>
              <a:ext uri="{FF2B5EF4-FFF2-40B4-BE49-F238E27FC236}">
                <a16:creationId xmlns:a16="http://schemas.microsoft.com/office/drawing/2014/main" id="{FF15F98D-6610-EECB-D916-381B2B1A4390}"/>
              </a:ext>
            </a:extLst>
          </p:cNvPr>
          <p:cNvSpPr>
            <a:spLocks noChangeShapeType="1"/>
          </p:cNvSpPr>
          <p:nvPr/>
        </p:nvSpPr>
        <p:spPr bwMode="auto">
          <a:xfrm>
            <a:off x="4386263" y="3956536"/>
            <a:ext cx="14478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24" name="Group 226">
            <a:extLst>
              <a:ext uri="{FF2B5EF4-FFF2-40B4-BE49-F238E27FC236}">
                <a16:creationId xmlns:a16="http://schemas.microsoft.com/office/drawing/2014/main" id="{44193D9A-C6C5-7439-CD45-5E5E8D628A59}"/>
              </a:ext>
            </a:extLst>
          </p:cNvPr>
          <p:cNvGraphicFramePr>
            <a:graphicFrameLocks noGrp="1"/>
          </p:cNvGraphicFramePr>
          <p:nvPr>
            <p:extLst>
              <p:ext uri="{D42A27DB-BD31-4B8C-83A1-F6EECF244321}">
                <p14:modId xmlns:p14="http://schemas.microsoft.com/office/powerpoint/2010/main" val="3939074921"/>
              </p:ext>
            </p:extLst>
          </p:nvPr>
        </p:nvGraphicFramePr>
        <p:xfrm>
          <a:off x="3397250" y="5074136"/>
          <a:ext cx="1600200" cy="406400"/>
        </p:xfrm>
        <a:graphic>
          <a:graphicData uri="http://schemas.openxmlformats.org/drawingml/2006/table">
            <a:tbl>
              <a:tblPr/>
              <a:tblGrid>
                <a:gridCol w="1254125">
                  <a:extLst>
                    <a:ext uri="{9D8B030D-6E8A-4147-A177-3AD203B41FA5}">
                      <a16:colId xmlns:a16="http://schemas.microsoft.com/office/drawing/2014/main" val="20000"/>
                    </a:ext>
                  </a:extLst>
                </a:gridCol>
                <a:gridCol w="346075">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1, 1, 1, </a:t>
                      </a:r>
                      <a:r>
                        <a:rPr kumimoji="0" lang="en-US" sz="2000" b="0" i="0" u="none" strike="noStrike" cap="none" normalizeH="0" baseline="0">
                          <a:ln>
                            <a:noFill/>
                          </a:ln>
                          <a:solidFill>
                            <a:schemeClr val="accent2"/>
                          </a:solidFill>
                          <a:effectLst/>
                          <a:latin typeface="Tahoma" charset="0"/>
                          <a:ea typeface="ＭＳ Ｐゴシック"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ahoma"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5" name="Line 119">
            <a:extLst>
              <a:ext uri="{FF2B5EF4-FFF2-40B4-BE49-F238E27FC236}">
                <a16:creationId xmlns:a16="http://schemas.microsoft.com/office/drawing/2014/main" id="{407CCFB1-1EB5-FBEE-5F21-87A6BF7543C7}"/>
              </a:ext>
            </a:extLst>
          </p:cNvPr>
          <p:cNvSpPr>
            <a:spLocks noChangeShapeType="1"/>
          </p:cNvSpPr>
          <p:nvPr/>
        </p:nvSpPr>
        <p:spPr bwMode="auto">
          <a:xfrm flipH="1">
            <a:off x="2406650" y="4718536"/>
            <a:ext cx="4572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6" name="Line 120">
            <a:extLst>
              <a:ext uri="{FF2B5EF4-FFF2-40B4-BE49-F238E27FC236}">
                <a16:creationId xmlns:a16="http://schemas.microsoft.com/office/drawing/2014/main" id="{4D8EA30C-22B2-2977-25B4-A67D67EBA6AC}"/>
              </a:ext>
            </a:extLst>
          </p:cNvPr>
          <p:cNvSpPr>
            <a:spLocks noChangeShapeType="1"/>
          </p:cNvSpPr>
          <p:nvPr/>
        </p:nvSpPr>
        <p:spPr bwMode="auto">
          <a:xfrm>
            <a:off x="2940050" y="4718536"/>
            <a:ext cx="11430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27" name="Group 227">
            <a:extLst>
              <a:ext uri="{FF2B5EF4-FFF2-40B4-BE49-F238E27FC236}">
                <a16:creationId xmlns:a16="http://schemas.microsoft.com/office/drawing/2014/main" id="{772E54E3-6B27-76D1-EBBE-20DBD4745FAA}"/>
              </a:ext>
            </a:extLst>
          </p:cNvPr>
          <p:cNvGraphicFramePr>
            <a:graphicFrameLocks noGrp="1"/>
          </p:cNvGraphicFramePr>
          <p:nvPr>
            <p:extLst>
              <p:ext uri="{D42A27DB-BD31-4B8C-83A1-F6EECF244321}">
                <p14:modId xmlns:p14="http://schemas.microsoft.com/office/powerpoint/2010/main" val="4007086943"/>
              </p:ext>
            </p:extLst>
          </p:nvPr>
        </p:nvGraphicFramePr>
        <p:xfrm>
          <a:off x="5454651" y="5074136"/>
          <a:ext cx="1609725" cy="406400"/>
        </p:xfrm>
        <a:graphic>
          <a:graphicData uri="http://schemas.openxmlformats.org/drawingml/2006/table">
            <a:tbl>
              <a:tblPr/>
              <a:tblGrid>
                <a:gridCol w="1263650">
                  <a:extLst>
                    <a:ext uri="{9D8B030D-6E8A-4147-A177-3AD203B41FA5}">
                      <a16:colId xmlns:a16="http://schemas.microsoft.com/office/drawing/2014/main" val="20000"/>
                    </a:ext>
                  </a:extLst>
                </a:gridCol>
                <a:gridCol w="346075">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1, 1, 3, </a:t>
                      </a:r>
                      <a:r>
                        <a:rPr kumimoji="0" lang="en-US" sz="2000" b="0" i="0" u="none" strike="noStrike" cap="none" normalizeH="0" baseline="0">
                          <a:ln>
                            <a:noFill/>
                          </a:ln>
                          <a:solidFill>
                            <a:schemeClr val="accent2"/>
                          </a:solidFill>
                          <a:effectLst/>
                          <a:latin typeface="Tahoma" charset="0"/>
                          <a:ea typeface="ＭＳ Ｐゴシック"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ahoma"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8" name="Group 228">
            <a:extLst>
              <a:ext uri="{FF2B5EF4-FFF2-40B4-BE49-F238E27FC236}">
                <a16:creationId xmlns:a16="http://schemas.microsoft.com/office/drawing/2014/main" id="{E3F3AF2E-1370-0780-89A8-0E6D06C9E4A9}"/>
              </a:ext>
            </a:extLst>
          </p:cNvPr>
          <p:cNvGraphicFramePr>
            <a:graphicFrameLocks noGrp="1"/>
          </p:cNvGraphicFramePr>
          <p:nvPr>
            <p:extLst>
              <p:ext uri="{D42A27DB-BD31-4B8C-83A1-F6EECF244321}">
                <p14:modId xmlns:p14="http://schemas.microsoft.com/office/powerpoint/2010/main" val="3679646772"/>
              </p:ext>
            </p:extLst>
          </p:nvPr>
        </p:nvGraphicFramePr>
        <p:xfrm>
          <a:off x="7283450" y="5074136"/>
          <a:ext cx="1676400" cy="406400"/>
        </p:xfrm>
        <a:graphic>
          <a:graphicData uri="http://schemas.openxmlformats.org/drawingml/2006/table">
            <a:tbl>
              <a:tblPr/>
              <a:tblGrid>
                <a:gridCol w="1316038">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1, 1, 3, </a:t>
                      </a:r>
                      <a:r>
                        <a:rPr kumimoji="0" lang="en-US" sz="2000" b="0" i="0" u="none" strike="noStrike" cap="none" normalizeH="0" baseline="0">
                          <a:ln>
                            <a:noFill/>
                          </a:ln>
                          <a:solidFill>
                            <a:schemeClr val="accent2"/>
                          </a:solidFill>
                          <a:effectLst/>
                          <a:latin typeface="Tahoma" charset="0"/>
                          <a:ea typeface="ＭＳ Ｐゴシック"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ahoma"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9" name="Line 155">
            <a:extLst>
              <a:ext uri="{FF2B5EF4-FFF2-40B4-BE49-F238E27FC236}">
                <a16:creationId xmlns:a16="http://schemas.microsoft.com/office/drawing/2014/main" id="{F6121A34-2439-2793-7536-07C939706BFE}"/>
              </a:ext>
            </a:extLst>
          </p:cNvPr>
          <p:cNvSpPr>
            <a:spLocks noChangeShapeType="1"/>
          </p:cNvSpPr>
          <p:nvPr/>
        </p:nvSpPr>
        <p:spPr bwMode="auto">
          <a:xfrm flipH="1">
            <a:off x="6216650" y="4718536"/>
            <a:ext cx="4572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30" name="Line 156">
            <a:extLst>
              <a:ext uri="{FF2B5EF4-FFF2-40B4-BE49-F238E27FC236}">
                <a16:creationId xmlns:a16="http://schemas.microsoft.com/office/drawing/2014/main" id="{D8DAE588-C25C-3CB3-8D2D-F27559E3CF83}"/>
              </a:ext>
            </a:extLst>
          </p:cNvPr>
          <p:cNvSpPr>
            <a:spLocks noChangeShapeType="1"/>
          </p:cNvSpPr>
          <p:nvPr/>
        </p:nvSpPr>
        <p:spPr bwMode="auto">
          <a:xfrm>
            <a:off x="6750050" y="4718536"/>
            <a:ext cx="11430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31" name="Group 222">
            <a:extLst>
              <a:ext uri="{FF2B5EF4-FFF2-40B4-BE49-F238E27FC236}">
                <a16:creationId xmlns:a16="http://schemas.microsoft.com/office/drawing/2014/main" id="{5367D443-81E9-8F8D-A6F0-43E590CDC033}"/>
              </a:ext>
            </a:extLst>
          </p:cNvPr>
          <p:cNvGraphicFramePr>
            <a:graphicFrameLocks noGrp="1"/>
          </p:cNvGraphicFramePr>
          <p:nvPr>
            <p:extLst>
              <p:ext uri="{D42A27DB-BD31-4B8C-83A1-F6EECF244321}">
                <p14:modId xmlns:p14="http://schemas.microsoft.com/office/powerpoint/2010/main" val="3425063382"/>
              </p:ext>
            </p:extLst>
          </p:nvPr>
        </p:nvGraphicFramePr>
        <p:xfrm>
          <a:off x="8121650" y="4312136"/>
          <a:ext cx="1828800" cy="406400"/>
        </p:xfrm>
        <a:graphic>
          <a:graphicData uri="http://schemas.openxmlformats.org/drawingml/2006/table">
            <a:tbl>
              <a:tblPr/>
              <a:tblGrid>
                <a:gridCol w="1027113">
                  <a:extLst>
                    <a:ext uri="{9D8B030D-6E8A-4147-A177-3AD203B41FA5}">
                      <a16:colId xmlns:a16="http://schemas.microsoft.com/office/drawing/2014/main" val="20000"/>
                    </a:ext>
                  </a:extLst>
                </a:gridCol>
                <a:gridCol w="801687">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1, 4, </a:t>
                      </a:r>
                      <a:r>
                        <a:rPr kumimoji="0" lang="en-US" sz="2000" b="0" i="0" u="none" strike="noStrike" cap="none" normalizeH="0" baseline="0">
                          <a:ln>
                            <a:noFill/>
                          </a:ln>
                          <a:solidFill>
                            <a:schemeClr val="accent2"/>
                          </a:solidFill>
                          <a:effectLst/>
                          <a:latin typeface="Tahoma" charset="0"/>
                          <a:ea typeface="ＭＳ Ｐゴシック"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ahoma" charset="0"/>
                          <a:ea typeface="ＭＳ Ｐゴシック" charset="0"/>
                        </a:rPr>
                        <a:t>1 die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Line 175">
            <a:extLst>
              <a:ext uri="{FF2B5EF4-FFF2-40B4-BE49-F238E27FC236}">
                <a16:creationId xmlns:a16="http://schemas.microsoft.com/office/drawing/2014/main" id="{2F81B8BD-0D2B-CD9F-DC72-1788B21D3270}"/>
              </a:ext>
            </a:extLst>
          </p:cNvPr>
          <p:cNvSpPr>
            <a:spLocks noChangeShapeType="1"/>
          </p:cNvSpPr>
          <p:nvPr/>
        </p:nvSpPr>
        <p:spPr bwMode="auto">
          <a:xfrm flipH="1">
            <a:off x="8764588" y="3956536"/>
            <a:ext cx="119062" cy="3302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33" name="Line 176">
            <a:extLst>
              <a:ext uri="{FF2B5EF4-FFF2-40B4-BE49-F238E27FC236}">
                <a16:creationId xmlns:a16="http://schemas.microsoft.com/office/drawing/2014/main" id="{0A1CCDFE-BFFD-069A-D79B-7EE780A2196F}"/>
              </a:ext>
            </a:extLst>
          </p:cNvPr>
          <p:cNvSpPr>
            <a:spLocks noChangeShapeType="1"/>
          </p:cNvSpPr>
          <p:nvPr/>
        </p:nvSpPr>
        <p:spPr bwMode="auto">
          <a:xfrm>
            <a:off x="9569450" y="3956536"/>
            <a:ext cx="7620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34" name="Text Box 177">
            <a:extLst>
              <a:ext uri="{FF2B5EF4-FFF2-40B4-BE49-F238E27FC236}">
                <a16:creationId xmlns:a16="http://schemas.microsoft.com/office/drawing/2014/main" id="{747E1DBC-85AD-531E-BB4A-6A46AF744B0D}"/>
              </a:ext>
            </a:extLst>
          </p:cNvPr>
          <p:cNvSpPr txBox="1">
            <a:spLocks noChangeArrowheads="1"/>
          </p:cNvSpPr>
          <p:nvPr/>
        </p:nvSpPr>
        <p:spPr bwMode="auto">
          <a:xfrm>
            <a:off x="10179050" y="4185137"/>
            <a:ext cx="412750" cy="396875"/>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spcBef>
                <a:spcPts val="0"/>
              </a:spcBef>
              <a:spcAft>
                <a:spcPts val="0"/>
              </a:spcAft>
              <a:defRPr/>
            </a:pPr>
            <a:r>
              <a:rPr lang="en-US" sz="2000">
                <a:latin typeface="Tahoma" charset="0"/>
                <a:ea typeface="+mn-ea"/>
              </a:rPr>
              <a:t>...</a:t>
            </a:r>
          </a:p>
        </p:txBody>
      </p:sp>
      <p:sp>
        <p:nvSpPr>
          <p:cNvPr id="35" name="Text Box 178">
            <a:extLst>
              <a:ext uri="{FF2B5EF4-FFF2-40B4-BE49-F238E27FC236}">
                <a16:creationId xmlns:a16="http://schemas.microsoft.com/office/drawing/2014/main" id="{A2C90D6A-83CF-1F4B-340A-CA2A3ED58363}"/>
              </a:ext>
            </a:extLst>
          </p:cNvPr>
          <p:cNvSpPr txBox="1">
            <a:spLocks noChangeArrowheads="1"/>
          </p:cNvSpPr>
          <p:nvPr/>
        </p:nvSpPr>
        <p:spPr bwMode="auto">
          <a:xfrm>
            <a:off x="7251700" y="3804137"/>
            <a:ext cx="412750" cy="396875"/>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spcBef>
                <a:spcPts val="0"/>
              </a:spcBef>
              <a:spcAft>
                <a:spcPts val="0"/>
              </a:spcAft>
              <a:defRPr/>
            </a:pPr>
            <a:r>
              <a:rPr lang="en-US" sz="2000">
                <a:latin typeface="Tahoma" charset="0"/>
                <a:ea typeface="+mn-ea"/>
              </a:rPr>
              <a:t>...</a:t>
            </a:r>
          </a:p>
        </p:txBody>
      </p:sp>
      <p:sp>
        <p:nvSpPr>
          <p:cNvPr id="36" name="Text Box 179">
            <a:extLst>
              <a:ext uri="{FF2B5EF4-FFF2-40B4-BE49-F238E27FC236}">
                <a16:creationId xmlns:a16="http://schemas.microsoft.com/office/drawing/2014/main" id="{9F937910-29AC-EE36-72F5-4EE76156B91A}"/>
              </a:ext>
            </a:extLst>
          </p:cNvPr>
          <p:cNvSpPr txBox="1">
            <a:spLocks noChangeArrowheads="1"/>
          </p:cNvSpPr>
          <p:nvPr/>
        </p:nvSpPr>
        <p:spPr bwMode="auto">
          <a:xfrm>
            <a:off x="5880100" y="3804137"/>
            <a:ext cx="412750" cy="396875"/>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spcBef>
                <a:spcPts val="0"/>
              </a:spcBef>
              <a:spcAft>
                <a:spcPts val="0"/>
              </a:spcAft>
              <a:defRPr/>
            </a:pPr>
            <a:r>
              <a:rPr lang="en-US" sz="2000">
                <a:latin typeface="Tahoma" charset="0"/>
                <a:ea typeface="+mn-ea"/>
              </a:rPr>
              <a:t>...</a:t>
            </a:r>
          </a:p>
        </p:txBody>
      </p:sp>
      <p:sp>
        <p:nvSpPr>
          <p:cNvPr id="37" name="Text Box 180">
            <a:extLst>
              <a:ext uri="{FF2B5EF4-FFF2-40B4-BE49-F238E27FC236}">
                <a16:creationId xmlns:a16="http://schemas.microsoft.com/office/drawing/2014/main" id="{2CC95B32-2C90-1A68-9954-235C6D367AED}"/>
              </a:ext>
            </a:extLst>
          </p:cNvPr>
          <p:cNvSpPr txBox="1">
            <a:spLocks noChangeArrowheads="1"/>
          </p:cNvSpPr>
          <p:nvPr/>
        </p:nvSpPr>
        <p:spPr bwMode="auto">
          <a:xfrm>
            <a:off x="10147300" y="3042137"/>
            <a:ext cx="412750" cy="396875"/>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spcBef>
                <a:spcPts val="0"/>
              </a:spcBef>
              <a:spcAft>
                <a:spcPts val="0"/>
              </a:spcAft>
              <a:defRPr/>
            </a:pPr>
            <a:r>
              <a:rPr lang="en-US" sz="2000">
                <a:latin typeface="Tahoma" charset="0"/>
                <a:ea typeface="+mn-ea"/>
              </a:rPr>
              <a:t>...</a:t>
            </a:r>
          </a:p>
        </p:txBody>
      </p:sp>
      <p:sp>
        <p:nvSpPr>
          <p:cNvPr id="38" name="Text Box 181">
            <a:extLst>
              <a:ext uri="{FF2B5EF4-FFF2-40B4-BE49-F238E27FC236}">
                <a16:creationId xmlns:a16="http://schemas.microsoft.com/office/drawing/2014/main" id="{5AB4AE39-D1A0-23A0-C182-A6BB7F974BC0}"/>
              </a:ext>
            </a:extLst>
          </p:cNvPr>
          <p:cNvSpPr txBox="1">
            <a:spLocks noChangeArrowheads="1"/>
          </p:cNvSpPr>
          <p:nvPr/>
        </p:nvSpPr>
        <p:spPr bwMode="auto">
          <a:xfrm>
            <a:off x="4616450" y="4566137"/>
            <a:ext cx="412750" cy="396875"/>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spcBef>
                <a:spcPts val="0"/>
              </a:spcBef>
              <a:spcAft>
                <a:spcPts val="0"/>
              </a:spcAft>
              <a:defRPr/>
            </a:pPr>
            <a:r>
              <a:rPr lang="en-US" sz="2000">
                <a:latin typeface="Tahoma" charset="0"/>
                <a:ea typeface="+mn-ea"/>
              </a:rPr>
              <a:t>...</a:t>
            </a:r>
          </a:p>
        </p:txBody>
      </p:sp>
      <p:sp>
        <p:nvSpPr>
          <p:cNvPr id="39" name="Text Box 182">
            <a:extLst>
              <a:ext uri="{FF2B5EF4-FFF2-40B4-BE49-F238E27FC236}">
                <a16:creationId xmlns:a16="http://schemas.microsoft.com/office/drawing/2014/main" id="{4217D342-C830-1BC4-21BA-0C63EE996CC8}"/>
              </a:ext>
            </a:extLst>
          </p:cNvPr>
          <p:cNvSpPr txBox="1">
            <a:spLocks noChangeArrowheads="1"/>
          </p:cNvSpPr>
          <p:nvPr/>
        </p:nvSpPr>
        <p:spPr bwMode="auto">
          <a:xfrm>
            <a:off x="8959850" y="4642337"/>
            <a:ext cx="412750" cy="396875"/>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spcBef>
                <a:spcPts val="0"/>
              </a:spcBef>
              <a:spcAft>
                <a:spcPts val="0"/>
              </a:spcAft>
              <a:defRPr/>
            </a:pPr>
            <a:r>
              <a:rPr lang="en-US" sz="2000">
                <a:latin typeface="Tahoma" charset="0"/>
                <a:ea typeface="+mn-ea"/>
              </a:rPr>
              <a:t>...</a:t>
            </a:r>
          </a:p>
        </p:txBody>
      </p:sp>
      <p:sp>
        <p:nvSpPr>
          <p:cNvPr id="40" name="Text Box 223">
            <a:extLst>
              <a:ext uri="{FF2B5EF4-FFF2-40B4-BE49-F238E27FC236}">
                <a16:creationId xmlns:a16="http://schemas.microsoft.com/office/drawing/2014/main" id="{DB602E58-F4EE-24B0-FE0B-F3B9022C245E}"/>
              </a:ext>
            </a:extLst>
          </p:cNvPr>
          <p:cNvSpPr txBox="1">
            <a:spLocks noChangeArrowheads="1"/>
          </p:cNvSpPr>
          <p:nvPr/>
        </p:nvSpPr>
        <p:spPr bwMode="auto">
          <a:xfrm>
            <a:off x="4953000" y="5023337"/>
            <a:ext cx="412750" cy="396875"/>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spcBef>
                <a:spcPts val="0"/>
              </a:spcBef>
              <a:spcAft>
                <a:spcPts val="0"/>
              </a:spcAft>
              <a:defRPr/>
            </a:pPr>
            <a:r>
              <a:rPr lang="en-US" sz="2000">
                <a:latin typeface="Tahoma" charset="0"/>
                <a:ea typeface="+mn-ea"/>
              </a:rPr>
              <a:t>...</a:t>
            </a:r>
          </a:p>
        </p:txBody>
      </p:sp>
      <p:sp>
        <p:nvSpPr>
          <p:cNvPr id="41" name="Text Box 224">
            <a:extLst>
              <a:ext uri="{FF2B5EF4-FFF2-40B4-BE49-F238E27FC236}">
                <a16:creationId xmlns:a16="http://schemas.microsoft.com/office/drawing/2014/main" id="{745495AF-D740-AE82-8D25-F9C652C640F0}"/>
              </a:ext>
            </a:extLst>
          </p:cNvPr>
          <p:cNvSpPr txBox="1">
            <a:spLocks noChangeArrowheads="1"/>
          </p:cNvSpPr>
          <p:nvPr/>
        </p:nvSpPr>
        <p:spPr bwMode="auto">
          <a:xfrm>
            <a:off x="8915400" y="5023337"/>
            <a:ext cx="412750" cy="396875"/>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spcBef>
                <a:spcPts val="0"/>
              </a:spcBef>
              <a:spcAft>
                <a:spcPts val="0"/>
              </a:spcAft>
              <a:defRPr/>
            </a:pPr>
            <a:r>
              <a:rPr lang="en-US" sz="2000">
                <a:latin typeface="Tahoma" charset="0"/>
                <a:ea typeface="+mn-ea"/>
              </a:rPr>
              <a:t>...</a:t>
            </a:r>
          </a:p>
        </p:txBody>
      </p:sp>
    </p:spTree>
    <p:extLst>
      <p:ext uri="{BB962C8B-B14F-4D97-AF65-F5344CB8AC3E}">
        <p14:creationId xmlns:p14="http://schemas.microsoft.com/office/powerpoint/2010/main" val="104197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childTnLst>
                                </p:cTn>
                              </p:par>
                            </p:childTnLst>
                          </p:cTn>
                        </p:par>
                        <p:par>
                          <p:cTn id="20" fill="hold">
                            <p:stCondLst>
                              <p:cond delay="500"/>
                            </p:stCondLst>
                            <p:childTnLst>
                              <p:par>
                                <p:cTn id="21" presetID="23"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ID="23" presetClass="entr" presetSubtype="16"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childTnLst>
                                </p:cTn>
                              </p:par>
                            </p:childTnLst>
                          </p:cTn>
                        </p:par>
                        <p:par>
                          <p:cTn id="42" fill="hold">
                            <p:stCondLst>
                              <p:cond delay="500"/>
                            </p:stCondLst>
                            <p:childTnLst>
                              <p:par>
                                <p:cTn id="43" presetID="23" presetClass="entr" presetSubtype="16"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childTnLst>
                                </p:cTn>
                              </p:par>
                            </p:childTnLst>
                          </p:cTn>
                        </p:par>
                        <p:par>
                          <p:cTn id="53" fill="hold">
                            <p:stCondLst>
                              <p:cond delay="500"/>
                            </p:stCondLst>
                            <p:childTnLst>
                              <p:par>
                                <p:cTn id="54" presetID="23" presetClass="entr" presetSubtype="16"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childTnLst>
                                </p:cTn>
                              </p:par>
                            </p:childTnLst>
                          </p:cTn>
                        </p:par>
                        <p:par>
                          <p:cTn id="58" fill="hold">
                            <p:stCondLst>
                              <p:cond delay="1000"/>
                            </p:stCondLst>
                            <p:childTnLst>
                              <p:par>
                                <p:cTn id="59" presetID="23" presetClass="entr" presetSubtype="1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500" fill="hold"/>
                                        <p:tgtEl>
                                          <p:spTgt spid="40"/>
                                        </p:tgtEl>
                                        <p:attrNameLst>
                                          <p:attrName>ppt_w</p:attrName>
                                        </p:attrNameLst>
                                      </p:cBhvr>
                                      <p:tavLst>
                                        <p:tav tm="0">
                                          <p:val>
                                            <p:fltVal val="0"/>
                                          </p:val>
                                        </p:tav>
                                        <p:tav tm="100000">
                                          <p:val>
                                            <p:strVal val="#ppt_w"/>
                                          </p:val>
                                        </p:tav>
                                      </p:tavLst>
                                    </p:anim>
                                    <p:anim calcmode="lin" valueType="num">
                                      <p:cBhvr>
                                        <p:cTn id="62"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ppt_w</p:attrName>
                                        </p:attrNameLst>
                                      </p:cBhvr>
                                      <p:tavLst>
                                        <p:tav tm="0">
                                          <p:val>
                                            <p:fltVal val="0"/>
                                          </p:val>
                                        </p:tav>
                                        <p:tav tm="100000">
                                          <p:val>
                                            <p:strVal val="#ppt_w"/>
                                          </p:val>
                                        </p:tav>
                                      </p:tavLst>
                                    </p:anim>
                                    <p:anim calcmode="lin" valueType="num">
                                      <p:cBhvr>
                                        <p:cTn id="68" dur="500" fill="hold"/>
                                        <p:tgtEl>
                                          <p:spTgt spid="22"/>
                                        </p:tgtEl>
                                        <p:attrNameLst>
                                          <p:attrName>ppt_h</p:attrName>
                                        </p:attrNameLst>
                                      </p:cBhvr>
                                      <p:tavLst>
                                        <p:tav tm="0">
                                          <p:val>
                                            <p:fltVal val="0"/>
                                          </p:val>
                                        </p:tav>
                                        <p:tav tm="100000">
                                          <p:val>
                                            <p:strVal val="#ppt_h"/>
                                          </p:val>
                                        </p:tav>
                                      </p:tavLst>
                                    </p:anim>
                                  </p:childTnLst>
                                </p:cTn>
                              </p:par>
                            </p:childTnLst>
                          </p:cTn>
                        </p:par>
                        <p:par>
                          <p:cTn id="69" fill="hold">
                            <p:stCondLst>
                              <p:cond delay="500"/>
                            </p:stCondLst>
                            <p:childTnLst>
                              <p:par>
                                <p:cTn id="70" presetID="23" presetClass="entr" presetSubtype="16"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childTnLst>
                                </p:cTn>
                              </p:par>
                            </p:childTnLst>
                          </p:cTn>
                        </p:par>
                        <p:par>
                          <p:cTn id="74" fill="hold">
                            <p:stCondLst>
                              <p:cond delay="1000"/>
                            </p:stCondLst>
                            <p:childTnLst>
                              <p:par>
                                <p:cTn id="75" presetID="23" presetClass="entr" presetSubtype="16"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p:cTn id="83" dur="500" fill="hold"/>
                                        <p:tgtEl>
                                          <p:spTgt spid="23"/>
                                        </p:tgtEl>
                                        <p:attrNameLst>
                                          <p:attrName>ppt_w</p:attrName>
                                        </p:attrNameLst>
                                      </p:cBhvr>
                                      <p:tavLst>
                                        <p:tav tm="0">
                                          <p:val>
                                            <p:fltVal val="0"/>
                                          </p:val>
                                        </p:tav>
                                        <p:tav tm="100000">
                                          <p:val>
                                            <p:strVal val="#ppt_w"/>
                                          </p:val>
                                        </p:tav>
                                      </p:tavLst>
                                    </p:anim>
                                    <p:anim calcmode="lin" valueType="num">
                                      <p:cBhvr>
                                        <p:cTn id="84" dur="500" fill="hold"/>
                                        <p:tgtEl>
                                          <p:spTgt spid="23"/>
                                        </p:tgtEl>
                                        <p:attrNameLst>
                                          <p:attrName>ppt_h</p:attrName>
                                        </p:attrNameLst>
                                      </p:cBhvr>
                                      <p:tavLst>
                                        <p:tav tm="0">
                                          <p:val>
                                            <p:fltVal val="0"/>
                                          </p:val>
                                        </p:tav>
                                        <p:tav tm="100000">
                                          <p:val>
                                            <p:strVal val="#ppt_h"/>
                                          </p:val>
                                        </p:tav>
                                      </p:tavLst>
                                    </p:anim>
                                  </p:childTnLst>
                                </p:cTn>
                              </p:par>
                            </p:childTnLst>
                          </p:cTn>
                        </p:par>
                        <p:par>
                          <p:cTn id="85" fill="hold">
                            <p:stCondLst>
                              <p:cond delay="500"/>
                            </p:stCondLst>
                            <p:childTnLst>
                              <p:par>
                                <p:cTn id="86" presetID="23" presetClass="entr" presetSubtype="16" fill="hold" nodeType="after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p:cTn id="88" dur="500" fill="hold"/>
                                        <p:tgtEl>
                                          <p:spTgt spid="21"/>
                                        </p:tgtEl>
                                        <p:attrNameLst>
                                          <p:attrName>ppt_w</p:attrName>
                                        </p:attrNameLst>
                                      </p:cBhvr>
                                      <p:tavLst>
                                        <p:tav tm="0">
                                          <p:val>
                                            <p:fltVal val="0"/>
                                          </p:val>
                                        </p:tav>
                                        <p:tav tm="100000">
                                          <p:val>
                                            <p:strVal val="#ppt_w"/>
                                          </p:val>
                                        </p:tav>
                                      </p:tavLst>
                                    </p:anim>
                                    <p:anim calcmode="lin" valueType="num">
                                      <p:cBhvr>
                                        <p:cTn id="89"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23" presetClass="entr" presetSubtype="16" fill="hold" nodeType="clickEffect">
                                  <p:stCondLst>
                                    <p:cond delay="0"/>
                                  </p:stCondLst>
                                  <p:childTnLst>
                                    <p:set>
                                      <p:cBhvr>
                                        <p:cTn id="93" dur="1" fill="hold">
                                          <p:stCondLst>
                                            <p:cond delay="0"/>
                                          </p:stCondLst>
                                        </p:cTn>
                                        <p:tgtEl>
                                          <p:spTgt spid="29"/>
                                        </p:tgtEl>
                                        <p:attrNameLst>
                                          <p:attrName>style.visibility</p:attrName>
                                        </p:attrNameLst>
                                      </p:cBhvr>
                                      <p:to>
                                        <p:strVal val="visible"/>
                                      </p:to>
                                    </p:set>
                                    <p:anim calcmode="lin" valueType="num">
                                      <p:cBhvr>
                                        <p:cTn id="94" dur="500" fill="hold"/>
                                        <p:tgtEl>
                                          <p:spTgt spid="29"/>
                                        </p:tgtEl>
                                        <p:attrNameLst>
                                          <p:attrName>ppt_w</p:attrName>
                                        </p:attrNameLst>
                                      </p:cBhvr>
                                      <p:tavLst>
                                        <p:tav tm="0">
                                          <p:val>
                                            <p:fltVal val="0"/>
                                          </p:val>
                                        </p:tav>
                                        <p:tav tm="100000">
                                          <p:val>
                                            <p:strVal val="#ppt_w"/>
                                          </p:val>
                                        </p:tav>
                                      </p:tavLst>
                                    </p:anim>
                                    <p:anim calcmode="lin" valueType="num">
                                      <p:cBhvr>
                                        <p:cTn id="95" dur="500" fill="hold"/>
                                        <p:tgtEl>
                                          <p:spTgt spid="29"/>
                                        </p:tgtEl>
                                        <p:attrNameLst>
                                          <p:attrName>ppt_h</p:attrName>
                                        </p:attrNameLst>
                                      </p:cBhvr>
                                      <p:tavLst>
                                        <p:tav tm="0">
                                          <p:val>
                                            <p:fltVal val="0"/>
                                          </p:val>
                                        </p:tav>
                                        <p:tav tm="100000">
                                          <p:val>
                                            <p:strVal val="#ppt_h"/>
                                          </p:val>
                                        </p:tav>
                                      </p:tavLst>
                                    </p:anim>
                                  </p:childTnLst>
                                </p:cTn>
                              </p:par>
                            </p:childTnLst>
                          </p:cTn>
                        </p:par>
                        <p:par>
                          <p:cTn id="96" fill="hold">
                            <p:stCondLst>
                              <p:cond delay="500"/>
                            </p:stCondLst>
                            <p:childTnLst>
                              <p:par>
                                <p:cTn id="97" presetID="23" presetClass="entr" presetSubtype="16"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23" presetClass="entr" presetSubtype="16" fill="hold" nodeType="clickEffect">
                                  <p:stCondLst>
                                    <p:cond delay="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500" fill="hold"/>
                                        <p:tgtEl>
                                          <p:spTgt spid="30"/>
                                        </p:tgtEl>
                                        <p:attrNameLst>
                                          <p:attrName>ppt_w</p:attrName>
                                        </p:attrNameLst>
                                      </p:cBhvr>
                                      <p:tavLst>
                                        <p:tav tm="0">
                                          <p:val>
                                            <p:fltVal val="0"/>
                                          </p:val>
                                        </p:tav>
                                        <p:tav tm="100000">
                                          <p:val>
                                            <p:strVal val="#ppt_w"/>
                                          </p:val>
                                        </p:tav>
                                      </p:tavLst>
                                    </p:anim>
                                    <p:anim calcmode="lin" valueType="num">
                                      <p:cBhvr>
                                        <p:cTn id="106" dur="500" fill="hold"/>
                                        <p:tgtEl>
                                          <p:spTgt spid="30"/>
                                        </p:tgtEl>
                                        <p:attrNameLst>
                                          <p:attrName>ppt_h</p:attrName>
                                        </p:attrNameLst>
                                      </p:cBhvr>
                                      <p:tavLst>
                                        <p:tav tm="0">
                                          <p:val>
                                            <p:fltVal val="0"/>
                                          </p:val>
                                        </p:tav>
                                        <p:tav tm="100000">
                                          <p:val>
                                            <p:strVal val="#ppt_h"/>
                                          </p:val>
                                        </p:tav>
                                      </p:tavLst>
                                    </p:anim>
                                  </p:childTnLst>
                                </p:cTn>
                              </p:par>
                            </p:childTnLst>
                          </p:cTn>
                        </p:par>
                        <p:par>
                          <p:cTn id="107" fill="hold">
                            <p:stCondLst>
                              <p:cond delay="500"/>
                            </p:stCondLst>
                            <p:childTnLst>
                              <p:par>
                                <p:cTn id="108" presetID="23" presetClass="entr" presetSubtype="16"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 calcmode="lin" valueType="num">
                                      <p:cBhvr>
                                        <p:cTn id="110" dur="500" fill="hold"/>
                                        <p:tgtEl>
                                          <p:spTgt spid="28"/>
                                        </p:tgtEl>
                                        <p:attrNameLst>
                                          <p:attrName>ppt_w</p:attrName>
                                        </p:attrNameLst>
                                      </p:cBhvr>
                                      <p:tavLst>
                                        <p:tav tm="0">
                                          <p:val>
                                            <p:fltVal val="0"/>
                                          </p:val>
                                        </p:tav>
                                        <p:tav tm="100000">
                                          <p:val>
                                            <p:strVal val="#ppt_w"/>
                                          </p:val>
                                        </p:tav>
                                      </p:tavLst>
                                    </p:anim>
                                    <p:anim calcmode="lin" valueType="num">
                                      <p:cBhvr>
                                        <p:cTn id="111" dur="500" fill="hold"/>
                                        <p:tgtEl>
                                          <p:spTgt spid="28"/>
                                        </p:tgtEl>
                                        <p:attrNameLst>
                                          <p:attrName>ppt_h</p:attrName>
                                        </p:attrNameLst>
                                      </p:cBhvr>
                                      <p:tavLst>
                                        <p:tav tm="0">
                                          <p:val>
                                            <p:fltVal val="0"/>
                                          </p:val>
                                        </p:tav>
                                        <p:tav tm="100000">
                                          <p:val>
                                            <p:strVal val="#ppt_h"/>
                                          </p:val>
                                        </p:tav>
                                      </p:tavLst>
                                    </p:anim>
                                  </p:childTnLst>
                                </p:cTn>
                              </p:par>
                            </p:childTnLst>
                          </p:cTn>
                        </p:par>
                        <p:par>
                          <p:cTn id="112" fill="hold">
                            <p:stCondLst>
                              <p:cond delay="1000"/>
                            </p:stCondLst>
                            <p:childTnLst>
                              <p:par>
                                <p:cTn id="113" presetID="23" presetClass="entr" presetSubtype="16" fill="hold" grpId="0" nodeType="afterEffect">
                                  <p:stCondLst>
                                    <p:cond delay="0"/>
                                  </p:stCondLst>
                                  <p:childTnLst>
                                    <p:set>
                                      <p:cBhvr>
                                        <p:cTn id="114" dur="1" fill="hold">
                                          <p:stCondLst>
                                            <p:cond delay="0"/>
                                          </p:stCondLst>
                                        </p:cTn>
                                        <p:tgtEl>
                                          <p:spTgt spid="41"/>
                                        </p:tgtEl>
                                        <p:attrNameLst>
                                          <p:attrName>style.visibility</p:attrName>
                                        </p:attrNameLst>
                                      </p:cBhvr>
                                      <p:to>
                                        <p:strVal val="visible"/>
                                      </p:to>
                                    </p:set>
                                    <p:anim calcmode="lin" valueType="num">
                                      <p:cBhvr>
                                        <p:cTn id="115" dur="500" fill="hold"/>
                                        <p:tgtEl>
                                          <p:spTgt spid="41"/>
                                        </p:tgtEl>
                                        <p:attrNameLst>
                                          <p:attrName>ppt_w</p:attrName>
                                        </p:attrNameLst>
                                      </p:cBhvr>
                                      <p:tavLst>
                                        <p:tav tm="0">
                                          <p:val>
                                            <p:fltVal val="0"/>
                                          </p:val>
                                        </p:tav>
                                        <p:tav tm="100000">
                                          <p:val>
                                            <p:strVal val="#ppt_w"/>
                                          </p:val>
                                        </p:tav>
                                      </p:tavLst>
                                    </p:anim>
                                    <p:anim calcmode="lin" valueType="num">
                                      <p:cBhvr>
                                        <p:cTn id="116"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23" presetClass="entr" presetSubtype="16" fill="hold" nodeType="clickEffect">
                                  <p:stCondLst>
                                    <p:cond delay="0"/>
                                  </p:stCondLst>
                                  <p:childTnLst>
                                    <p:set>
                                      <p:cBhvr>
                                        <p:cTn id="120" dur="1" fill="hold">
                                          <p:stCondLst>
                                            <p:cond delay="0"/>
                                          </p:stCondLst>
                                        </p:cTn>
                                        <p:tgtEl>
                                          <p:spTgt spid="16"/>
                                        </p:tgtEl>
                                        <p:attrNameLst>
                                          <p:attrName>style.visibility</p:attrName>
                                        </p:attrNameLst>
                                      </p:cBhvr>
                                      <p:to>
                                        <p:strVal val="visible"/>
                                      </p:to>
                                    </p:set>
                                    <p:anim calcmode="lin" valueType="num">
                                      <p:cBhvr>
                                        <p:cTn id="121" dur="500" fill="hold"/>
                                        <p:tgtEl>
                                          <p:spTgt spid="16"/>
                                        </p:tgtEl>
                                        <p:attrNameLst>
                                          <p:attrName>ppt_w</p:attrName>
                                        </p:attrNameLst>
                                      </p:cBhvr>
                                      <p:tavLst>
                                        <p:tav tm="0">
                                          <p:val>
                                            <p:fltVal val="0"/>
                                          </p:val>
                                        </p:tav>
                                        <p:tav tm="100000">
                                          <p:val>
                                            <p:strVal val="#ppt_w"/>
                                          </p:val>
                                        </p:tav>
                                      </p:tavLst>
                                    </p:anim>
                                    <p:anim calcmode="lin" valueType="num">
                                      <p:cBhvr>
                                        <p:cTn id="122" dur="500" fill="hold"/>
                                        <p:tgtEl>
                                          <p:spTgt spid="16"/>
                                        </p:tgtEl>
                                        <p:attrNameLst>
                                          <p:attrName>ppt_h</p:attrName>
                                        </p:attrNameLst>
                                      </p:cBhvr>
                                      <p:tavLst>
                                        <p:tav tm="0">
                                          <p:val>
                                            <p:fltVal val="0"/>
                                          </p:val>
                                        </p:tav>
                                        <p:tav tm="100000">
                                          <p:val>
                                            <p:strVal val="#ppt_h"/>
                                          </p:val>
                                        </p:tav>
                                      </p:tavLst>
                                    </p:anim>
                                  </p:childTnLst>
                                </p:cTn>
                              </p:par>
                            </p:childTnLst>
                          </p:cTn>
                        </p:par>
                        <p:par>
                          <p:cTn id="123" fill="hold">
                            <p:stCondLst>
                              <p:cond delay="500"/>
                            </p:stCondLst>
                            <p:childTnLst>
                              <p:par>
                                <p:cTn id="124" presetID="23" presetClass="entr" presetSubtype="16" fill="hold" nodeType="afterEffect">
                                  <p:stCondLst>
                                    <p:cond delay="0"/>
                                  </p:stCondLst>
                                  <p:childTnLst>
                                    <p:set>
                                      <p:cBhvr>
                                        <p:cTn id="125" dur="1" fill="hold">
                                          <p:stCondLst>
                                            <p:cond delay="0"/>
                                          </p:stCondLst>
                                        </p:cTn>
                                        <p:tgtEl>
                                          <p:spTgt spid="11"/>
                                        </p:tgtEl>
                                        <p:attrNameLst>
                                          <p:attrName>style.visibility</p:attrName>
                                        </p:attrNameLst>
                                      </p:cBhvr>
                                      <p:to>
                                        <p:strVal val="visible"/>
                                      </p:to>
                                    </p:set>
                                    <p:anim calcmode="lin" valueType="num">
                                      <p:cBhvr>
                                        <p:cTn id="126" dur="500" fill="hold"/>
                                        <p:tgtEl>
                                          <p:spTgt spid="11"/>
                                        </p:tgtEl>
                                        <p:attrNameLst>
                                          <p:attrName>ppt_w</p:attrName>
                                        </p:attrNameLst>
                                      </p:cBhvr>
                                      <p:tavLst>
                                        <p:tav tm="0">
                                          <p:val>
                                            <p:fltVal val="0"/>
                                          </p:val>
                                        </p:tav>
                                        <p:tav tm="100000">
                                          <p:val>
                                            <p:strVal val="#ppt_w"/>
                                          </p:val>
                                        </p:tav>
                                      </p:tavLst>
                                    </p:anim>
                                    <p:anim calcmode="lin" valueType="num">
                                      <p:cBhvr>
                                        <p:cTn id="127" dur="500" fill="hold"/>
                                        <p:tgtEl>
                                          <p:spTgt spid="11"/>
                                        </p:tgtEl>
                                        <p:attrNameLst>
                                          <p:attrName>ppt_h</p:attrName>
                                        </p:attrNameLst>
                                      </p:cBhvr>
                                      <p:tavLst>
                                        <p:tav tm="0">
                                          <p:val>
                                            <p:fltVal val="0"/>
                                          </p:val>
                                        </p:tav>
                                        <p:tav tm="100000">
                                          <p:val>
                                            <p:strVal val="#ppt_h"/>
                                          </p:val>
                                        </p:tav>
                                      </p:tavLst>
                                    </p:anim>
                                  </p:childTnLst>
                                </p:cTn>
                              </p:par>
                            </p:childTnLst>
                          </p:cTn>
                        </p:par>
                        <p:par>
                          <p:cTn id="128" fill="hold">
                            <p:stCondLst>
                              <p:cond delay="1000"/>
                            </p:stCondLst>
                            <p:childTnLst>
                              <p:par>
                                <p:cTn id="129" presetID="23" presetClass="entr" presetSubtype="16" fill="hold" grpId="0" nodeType="afterEffect">
                                  <p:stCondLst>
                                    <p:cond delay="0"/>
                                  </p:stCondLst>
                                  <p:childTnLst>
                                    <p:set>
                                      <p:cBhvr>
                                        <p:cTn id="130" dur="1" fill="hold">
                                          <p:stCondLst>
                                            <p:cond delay="0"/>
                                          </p:stCondLst>
                                        </p:cTn>
                                        <p:tgtEl>
                                          <p:spTgt spid="36"/>
                                        </p:tgtEl>
                                        <p:attrNameLst>
                                          <p:attrName>style.visibility</p:attrName>
                                        </p:attrNameLst>
                                      </p:cBhvr>
                                      <p:to>
                                        <p:strVal val="visible"/>
                                      </p:to>
                                    </p:set>
                                    <p:anim calcmode="lin" valueType="num">
                                      <p:cBhvr>
                                        <p:cTn id="131" dur="500" fill="hold"/>
                                        <p:tgtEl>
                                          <p:spTgt spid="36"/>
                                        </p:tgtEl>
                                        <p:attrNameLst>
                                          <p:attrName>ppt_w</p:attrName>
                                        </p:attrNameLst>
                                      </p:cBhvr>
                                      <p:tavLst>
                                        <p:tav tm="0">
                                          <p:val>
                                            <p:fltVal val="0"/>
                                          </p:val>
                                        </p:tav>
                                        <p:tav tm="100000">
                                          <p:val>
                                            <p:strVal val="#ppt_w"/>
                                          </p:val>
                                        </p:tav>
                                      </p:tavLst>
                                    </p:anim>
                                    <p:anim calcmode="lin" valueType="num">
                                      <p:cBhvr>
                                        <p:cTn id="132" dur="500" fill="hold"/>
                                        <p:tgtEl>
                                          <p:spTgt spid="36"/>
                                        </p:tgtEl>
                                        <p:attrNameLst>
                                          <p:attrName>ppt_h</p:attrName>
                                        </p:attrNameLst>
                                      </p:cBhvr>
                                      <p:tavLst>
                                        <p:tav tm="0">
                                          <p:val>
                                            <p:fltVal val="0"/>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23" presetClass="entr" presetSubtype="16" fill="hold" nodeType="clickEffect">
                                  <p:stCondLst>
                                    <p:cond delay="0"/>
                                  </p:stCondLst>
                                  <p:childTnLst>
                                    <p:set>
                                      <p:cBhvr>
                                        <p:cTn id="136" dur="1" fill="hold">
                                          <p:stCondLst>
                                            <p:cond delay="0"/>
                                          </p:stCondLst>
                                        </p:cTn>
                                        <p:tgtEl>
                                          <p:spTgt spid="17"/>
                                        </p:tgtEl>
                                        <p:attrNameLst>
                                          <p:attrName>style.visibility</p:attrName>
                                        </p:attrNameLst>
                                      </p:cBhvr>
                                      <p:to>
                                        <p:strVal val="visible"/>
                                      </p:to>
                                    </p:set>
                                    <p:anim calcmode="lin" valueType="num">
                                      <p:cBhvr>
                                        <p:cTn id="137" dur="500" fill="hold"/>
                                        <p:tgtEl>
                                          <p:spTgt spid="17"/>
                                        </p:tgtEl>
                                        <p:attrNameLst>
                                          <p:attrName>ppt_w</p:attrName>
                                        </p:attrNameLst>
                                      </p:cBhvr>
                                      <p:tavLst>
                                        <p:tav tm="0">
                                          <p:val>
                                            <p:fltVal val="0"/>
                                          </p:val>
                                        </p:tav>
                                        <p:tav tm="100000">
                                          <p:val>
                                            <p:strVal val="#ppt_w"/>
                                          </p:val>
                                        </p:tav>
                                      </p:tavLst>
                                    </p:anim>
                                    <p:anim calcmode="lin" valueType="num">
                                      <p:cBhvr>
                                        <p:cTn id="138" dur="500" fill="hold"/>
                                        <p:tgtEl>
                                          <p:spTgt spid="17"/>
                                        </p:tgtEl>
                                        <p:attrNameLst>
                                          <p:attrName>ppt_h</p:attrName>
                                        </p:attrNameLst>
                                      </p:cBhvr>
                                      <p:tavLst>
                                        <p:tav tm="0">
                                          <p:val>
                                            <p:fltVal val="0"/>
                                          </p:val>
                                        </p:tav>
                                        <p:tav tm="100000">
                                          <p:val>
                                            <p:strVal val="#ppt_h"/>
                                          </p:val>
                                        </p:tav>
                                      </p:tavLst>
                                    </p:anim>
                                  </p:childTnLst>
                                </p:cTn>
                              </p:par>
                            </p:childTnLst>
                          </p:cTn>
                        </p:par>
                        <p:par>
                          <p:cTn id="139" fill="hold">
                            <p:stCondLst>
                              <p:cond delay="500"/>
                            </p:stCondLst>
                            <p:childTnLst>
                              <p:par>
                                <p:cTn id="140" presetID="23" presetClass="entr" presetSubtype="16" fill="hold" nodeType="afterEffect">
                                  <p:stCondLst>
                                    <p:cond delay="0"/>
                                  </p:stCondLst>
                                  <p:childTnLst>
                                    <p:set>
                                      <p:cBhvr>
                                        <p:cTn id="141" dur="1" fill="hold">
                                          <p:stCondLst>
                                            <p:cond delay="0"/>
                                          </p:stCondLst>
                                        </p:cTn>
                                        <p:tgtEl>
                                          <p:spTgt spid="12"/>
                                        </p:tgtEl>
                                        <p:attrNameLst>
                                          <p:attrName>style.visibility</p:attrName>
                                        </p:attrNameLst>
                                      </p:cBhvr>
                                      <p:to>
                                        <p:strVal val="visible"/>
                                      </p:to>
                                    </p:set>
                                    <p:anim calcmode="lin" valueType="num">
                                      <p:cBhvr>
                                        <p:cTn id="142" dur="500" fill="hold"/>
                                        <p:tgtEl>
                                          <p:spTgt spid="12"/>
                                        </p:tgtEl>
                                        <p:attrNameLst>
                                          <p:attrName>ppt_w</p:attrName>
                                        </p:attrNameLst>
                                      </p:cBhvr>
                                      <p:tavLst>
                                        <p:tav tm="0">
                                          <p:val>
                                            <p:fltVal val="0"/>
                                          </p:val>
                                        </p:tav>
                                        <p:tav tm="100000">
                                          <p:val>
                                            <p:strVal val="#ppt_w"/>
                                          </p:val>
                                        </p:tav>
                                      </p:tavLst>
                                    </p:anim>
                                    <p:anim calcmode="lin" valueType="num">
                                      <p:cBhvr>
                                        <p:cTn id="143" dur="500" fill="hold"/>
                                        <p:tgtEl>
                                          <p:spTgt spid="12"/>
                                        </p:tgtEl>
                                        <p:attrNameLst>
                                          <p:attrName>ppt_h</p:attrName>
                                        </p:attrNameLst>
                                      </p:cBhvr>
                                      <p:tavLst>
                                        <p:tav tm="0">
                                          <p:val>
                                            <p:fltVal val="0"/>
                                          </p:val>
                                        </p:tav>
                                        <p:tav tm="100000">
                                          <p:val>
                                            <p:strVal val="#ppt_h"/>
                                          </p:val>
                                        </p:tav>
                                      </p:tavLst>
                                    </p:anim>
                                  </p:childTnLst>
                                </p:cTn>
                              </p:par>
                            </p:childTnLst>
                          </p:cTn>
                        </p:par>
                        <p:par>
                          <p:cTn id="144" fill="hold">
                            <p:stCondLst>
                              <p:cond delay="1000"/>
                            </p:stCondLst>
                            <p:childTnLst>
                              <p:par>
                                <p:cTn id="145" presetID="23" presetClass="entr" presetSubtype="16" fill="hold" grpId="0" nodeType="afterEffect">
                                  <p:stCondLst>
                                    <p:cond delay="0"/>
                                  </p:stCondLst>
                                  <p:childTnLst>
                                    <p:set>
                                      <p:cBhvr>
                                        <p:cTn id="146" dur="1" fill="hold">
                                          <p:stCondLst>
                                            <p:cond delay="0"/>
                                          </p:stCondLst>
                                        </p:cTn>
                                        <p:tgtEl>
                                          <p:spTgt spid="35"/>
                                        </p:tgtEl>
                                        <p:attrNameLst>
                                          <p:attrName>style.visibility</p:attrName>
                                        </p:attrNameLst>
                                      </p:cBhvr>
                                      <p:to>
                                        <p:strVal val="visible"/>
                                      </p:to>
                                    </p:set>
                                    <p:anim calcmode="lin" valueType="num">
                                      <p:cBhvr>
                                        <p:cTn id="147" dur="500" fill="hold"/>
                                        <p:tgtEl>
                                          <p:spTgt spid="35"/>
                                        </p:tgtEl>
                                        <p:attrNameLst>
                                          <p:attrName>ppt_w</p:attrName>
                                        </p:attrNameLst>
                                      </p:cBhvr>
                                      <p:tavLst>
                                        <p:tav tm="0">
                                          <p:val>
                                            <p:fltVal val="0"/>
                                          </p:val>
                                        </p:tav>
                                        <p:tav tm="100000">
                                          <p:val>
                                            <p:strVal val="#ppt_w"/>
                                          </p:val>
                                        </p:tav>
                                      </p:tavLst>
                                    </p:anim>
                                    <p:anim calcmode="lin" valueType="num">
                                      <p:cBhvr>
                                        <p:cTn id="148" dur="5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149" fill="hold">
                      <p:stCondLst>
                        <p:cond delay="indefinite"/>
                      </p:stCondLst>
                      <p:childTnLst>
                        <p:par>
                          <p:cTn id="150" fill="hold">
                            <p:stCondLst>
                              <p:cond delay="0"/>
                            </p:stCondLst>
                            <p:childTnLst>
                              <p:par>
                                <p:cTn id="151" presetID="23" presetClass="entr" presetSubtype="16" fill="hold" nodeType="clickEffect">
                                  <p:stCondLst>
                                    <p:cond delay="0"/>
                                  </p:stCondLst>
                                  <p:childTnLst>
                                    <p:set>
                                      <p:cBhvr>
                                        <p:cTn id="152" dur="1" fill="hold">
                                          <p:stCondLst>
                                            <p:cond delay="0"/>
                                          </p:stCondLst>
                                        </p:cTn>
                                        <p:tgtEl>
                                          <p:spTgt spid="18"/>
                                        </p:tgtEl>
                                        <p:attrNameLst>
                                          <p:attrName>style.visibility</p:attrName>
                                        </p:attrNameLst>
                                      </p:cBhvr>
                                      <p:to>
                                        <p:strVal val="visible"/>
                                      </p:to>
                                    </p:set>
                                    <p:anim calcmode="lin" valueType="num">
                                      <p:cBhvr>
                                        <p:cTn id="153" dur="500" fill="hold"/>
                                        <p:tgtEl>
                                          <p:spTgt spid="18"/>
                                        </p:tgtEl>
                                        <p:attrNameLst>
                                          <p:attrName>ppt_w</p:attrName>
                                        </p:attrNameLst>
                                      </p:cBhvr>
                                      <p:tavLst>
                                        <p:tav tm="0">
                                          <p:val>
                                            <p:fltVal val="0"/>
                                          </p:val>
                                        </p:tav>
                                        <p:tav tm="100000">
                                          <p:val>
                                            <p:strVal val="#ppt_w"/>
                                          </p:val>
                                        </p:tav>
                                      </p:tavLst>
                                    </p:anim>
                                    <p:anim calcmode="lin" valueType="num">
                                      <p:cBhvr>
                                        <p:cTn id="154" dur="500" fill="hold"/>
                                        <p:tgtEl>
                                          <p:spTgt spid="18"/>
                                        </p:tgtEl>
                                        <p:attrNameLst>
                                          <p:attrName>ppt_h</p:attrName>
                                        </p:attrNameLst>
                                      </p:cBhvr>
                                      <p:tavLst>
                                        <p:tav tm="0">
                                          <p:val>
                                            <p:fltVal val="0"/>
                                          </p:val>
                                        </p:tav>
                                        <p:tav tm="100000">
                                          <p:val>
                                            <p:strVal val="#ppt_h"/>
                                          </p:val>
                                        </p:tav>
                                      </p:tavLst>
                                    </p:anim>
                                  </p:childTnLst>
                                </p:cTn>
                              </p:par>
                            </p:childTnLst>
                          </p:cTn>
                        </p:par>
                        <p:par>
                          <p:cTn id="155" fill="hold">
                            <p:stCondLst>
                              <p:cond delay="500"/>
                            </p:stCondLst>
                            <p:childTnLst>
                              <p:par>
                                <p:cTn id="156" presetID="23" presetClass="entr" presetSubtype="16" fill="hold" nodeType="afterEffect">
                                  <p:stCondLst>
                                    <p:cond delay="0"/>
                                  </p:stCondLst>
                                  <p:childTnLst>
                                    <p:set>
                                      <p:cBhvr>
                                        <p:cTn id="157" dur="1" fill="hold">
                                          <p:stCondLst>
                                            <p:cond delay="0"/>
                                          </p:stCondLst>
                                        </p:cTn>
                                        <p:tgtEl>
                                          <p:spTgt spid="13"/>
                                        </p:tgtEl>
                                        <p:attrNameLst>
                                          <p:attrName>style.visibility</p:attrName>
                                        </p:attrNameLst>
                                      </p:cBhvr>
                                      <p:to>
                                        <p:strVal val="visible"/>
                                      </p:to>
                                    </p:set>
                                    <p:anim calcmode="lin" valueType="num">
                                      <p:cBhvr>
                                        <p:cTn id="158" dur="500" fill="hold"/>
                                        <p:tgtEl>
                                          <p:spTgt spid="13"/>
                                        </p:tgtEl>
                                        <p:attrNameLst>
                                          <p:attrName>ppt_w</p:attrName>
                                        </p:attrNameLst>
                                      </p:cBhvr>
                                      <p:tavLst>
                                        <p:tav tm="0">
                                          <p:val>
                                            <p:fltVal val="0"/>
                                          </p:val>
                                        </p:tav>
                                        <p:tav tm="100000">
                                          <p:val>
                                            <p:strVal val="#ppt_w"/>
                                          </p:val>
                                        </p:tav>
                                      </p:tavLst>
                                    </p:anim>
                                    <p:anim calcmode="lin" valueType="num">
                                      <p:cBhvr>
                                        <p:cTn id="159"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60" fill="hold">
                      <p:stCondLst>
                        <p:cond delay="indefinite"/>
                      </p:stCondLst>
                      <p:childTnLst>
                        <p:par>
                          <p:cTn id="161" fill="hold">
                            <p:stCondLst>
                              <p:cond delay="0"/>
                            </p:stCondLst>
                            <p:childTnLst>
                              <p:par>
                                <p:cTn id="162" presetID="23" presetClass="entr" presetSubtype="16" fill="hold" nodeType="clickEffect">
                                  <p:stCondLst>
                                    <p:cond delay="0"/>
                                  </p:stCondLst>
                                  <p:childTnLst>
                                    <p:set>
                                      <p:cBhvr>
                                        <p:cTn id="163" dur="1" fill="hold">
                                          <p:stCondLst>
                                            <p:cond delay="0"/>
                                          </p:stCondLst>
                                        </p:cTn>
                                        <p:tgtEl>
                                          <p:spTgt spid="32"/>
                                        </p:tgtEl>
                                        <p:attrNameLst>
                                          <p:attrName>style.visibility</p:attrName>
                                        </p:attrNameLst>
                                      </p:cBhvr>
                                      <p:to>
                                        <p:strVal val="visible"/>
                                      </p:to>
                                    </p:set>
                                    <p:anim calcmode="lin" valueType="num">
                                      <p:cBhvr>
                                        <p:cTn id="164" dur="500" fill="hold"/>
                                        <p:tgtEl>
                                          <p:spTgt spid="32"/>
                                        </p:tgtEl>
                                        <p:attrNameLst>
                                          <p:attrName>ppt_w</p:attrName>
                                        </p:attrNameLst>
                                      </p:cBhvr>
                                      <p:tavLst>
                                        <p:tav tm="0">
                                          <p:val>
                                            <p:fltVal val="0"/>
                                          </p:val>
                                        </p:tav>
                                        <p:tav tm="100000">
                                          <p:val>
                                            <p:strVal val="#ppt_w"/>
                                          </p:val>
                                        </p:tav>
                                      </p:tavLst>
                                    </p:anim>
                                    <p:anim calcmode="lin" valueType="num">
                                      <p:cBhvr>
                                        <p:cTn id="165" dur="500" fill="hold"/>
                                        <p:tgtEl>
                                          <p:spTgt spid="32"/>
                                        </p:tgtEl>
                                        <p:attrNameLst>
                                          <p:attrName>ppt_h</p:attrName>
                                        </p:attrNameLst>
                                      </p:cBhvr>
                                      <p:tavLst>
                                        <p:tav tm="0">
                                          <p:val>
                                            <p:fltVal val="0"/>
                                          </p:val>
                                        </p:tav>
                                        <p:tav tm="100000">
                                          <p:val>
                                            <p:strVal val="#ppt_h"/>
                                          </p:val>
                                        </p:tav>
                                      </p:tavLst>
                                    </p:anim>
                                  </p:childTnLst>
                                </p:cTn>
                              </p:par>
                            </p:childTnLst>
                          </p:cTn>
                        </p:par>
                        <p:par>
                          <p:cTn id="166" fill="hold">
                            <p:stCondLst>
                              <p:cond delay="500"/>
                            </p:stCondLst>
                            <p:childTnLst>
                              <p:par>
                                <p:cTn id="167" presetID="23" presetClass="entr" presetSubtype="16" fill="hold" nodeType="afterEffect">
                                  <p:stCondLst>
                                    <p:cond delay="0"/>
                                  </p:stCondLst>
                                  <p:childTnLst>
                                    <p:set>
                                      <p:cBhvr>
                                        <p:cTn id="168" dur="1" fill="hold">
                                          <p:stCondLst>
                                            <p:cond delay="0"/>
                                          </p:stCondLst>
                                        </p:cTn>
                                        <p:tgtEl>
                                          <p:spTgt spid="31"/>
                                        </p:tgtEl>
                                        <p:attrNameLst>
                                          <p:attrName>style.visibility</p:attrName>
                                        </p:attrNameLst>
                                      </p:cBhvr>
                                      <p:to>
                                        <p:strVal val="visible"/>
                                      </p:to>
                                    </p:set>
                                    <p:anim calcmode="lin" valueType="num">
                                      <p:cBhvr>
                                        <p:cTn id="169" dur="500" fill="hold"/>
                                        <p:tgtEl>
                                          <p:spTgt spid="31"/>
                                        </p:tgtEl>
                                        <p:attrNameLst>
                                          <p:attrName>ppt_w</p:attrName>
                                        </p:attrNameLst>
                                      </p:cBhvr>
                                      <p:tavLst>
                                        <p:tav tm="0">
                                          <p:val>
                                            <p:fltVal val="0"/>
                                          </p:val>
                                        </p:tav>
                                        <p:tav tm="100000">
                                          <p:val>
                                            <p:strVal val="#ppt_w"/>
                                          </p:val>
                                        </p:tav>
                                      </p:tavLst>
                                    </p:anim>
                                    <p:anim calcmode="lin" valueType="num">
                                      <p:cBhvr>
                                        <p:cTn id="170" dur="500" fill="hold"/>
                                        <p:tgtEl>
                                          <p:spTgt spid="31"/>
                                        </p:tgtEl>
                                        <p:attrNameLst>
                                          <p:attrName>ppt_h</p:attrName>
                                        </p:attrNameLst>
                                      </p:cBhvr>
                                      <p:tavLst>
                                        <p:tav tm="0">
                                          <p:val>
                                            <p:fltVal val="0"/>
                                          </p:val>
                                        </p:tav>
                                        <p:tav tm="100000">
                                          <p:val>
                                            <p:strVal val="#ppt_h"/>
                                          </p:val>
                                        </p:tav>
                                      </p:tavLst>
                                    </p:anim>
                                  </p:childTnLst>
                                </p:cTn>
                              </p:par>
                            </p:childTnLst>
                          </p:cTn>
                        </p:par>
                        <p:par>
                          <p:cTn id="171" fill="hold">
                            <p:stCondLst>
                              <p:cond delay="1000"/>
                            </p:stCondLst>
                            <p:childTnLst>
                              <p:par>
                                <p:cTn id="172" presetID="23" presetClass="entr" presetSubtype="16" fill="hold" grpId="0" nodeType="afterEffect">
                                  <p:stCondLst>
                                    <p:cond delay="0"/>
                                  </p:stCondLst>
                                  <p:childTnLst>
                                    <p:set>
                                      <p:cBhvr>
                                        <p:cTn id="173" dur="1" fill="hold">
                                          <p:stCondLst>
                                            <p:cond delay="0"/>
                                          </p:stCondLst>
                                        </p:cTn>
                                        <p:tgtEl>
                                          <p:spTgt spid="39"/>
                                        </p:tgtEl>
                                        <p:attrNameLst>
                                          <p:attrName>style.visibility</p:attrName>
                                        </p:attrNameLst>
                                      </p:cBhvr>
                                      <p:to>
                                        <p:strVal val="visible"/>
                                      </p:to>
                                    </p:set>
                                    <p:anim calcmode="lin" valueType="num">
                                      <p:cBhvr>
                                        <p:cTn id="174" dur="500" fill="hold"/>
                                        <p:tgtEl>
                                          <p:spTgt spid="39"/>
                                        </p:tgtEl>
                                        <p:attrNameLst>
                                          <p:attrName>ppt_w</p:attrName>
                                        </p:attrNameLst>
                                      </p:cBhvr>
                                      <p:tavLst>
                                        <p:tav tm="0">
                                          <p:val>
                                            <p:fltVal val="0"/>
                                          </p:val>
                                        </p:tav>
                                        <p:tav tm="100000">
                                          <p:val>
                                            <p:strVal val="#ppt_w"/>
                                          </p:val>
                                        </p:tav>
                                      </p:tavLst>
                                    </p:anim>
                                    <p:anim calcmode="lin" valueType="num">
                                      <p:cBhvr>
                                        <p:cTn id="17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76" fill="hold">
                      <p:stCondLst>
                        <p:cond delay="indefinite"/>
                      </p:stCondLst>
                      <p:childTnLst>
                        <p:par>
                          <p:cTn id="177" fill="hold">
                            <p:stCondLst>
                              <p:cond delay="0"/>
                            </p:stCondLst>
                            <p:childTnLst>
                              <p:par>
                                <p:cTn id="178" presetID="23" presetClass="entr" presetSubtype="16" fill="hold" nodeType="clickEffect">
                                  <p:stCondLst>
                                    <p:cond delay="0"/>
                                  </p:stCondLst>
                                  <p:childTnLst>
                                    <p:set>
                                      <p:cBhvr>
                                        <p:cTn id="179" dur="1" fill="hold">
                                          <p:stCondLst>
                                            <p:cond delay="0"/>
                                          </p:stCondLst>
                                        </p:cTn>
                                        <p:tgtEl>
                                          <p:spTgt spid="33"/>
                                        </p:tgtEl>
                                        <p:attrNameLst>
                                          <p:attrName>style.visibility</p:attrName>
                                        </p:attrNameLst>
                                      </p:cBhvr>
                                      <p:to>
                                        <p:strVal val="visible"/>
                                      </p:to>
                                    </p:set>
                                    <p:anim calcmode="lin" valueType="num">
                                      <p:cBhvr>
                                        <p:cTn id="180" dur="500" fill="hold"/>
                                        <p:tgtEl>
                                          <p:spTgt spid="33"/>
                                        </p:tgtEl>
                                        <p:attrNameLst>
                                          <p:attrName>ppt_w</p:attrName>
                                        </p:attrNameLst>
                                      </p:cBhvr>
                                      <p:tavLst>
                                        <p:tav tm="0">
                                          <p:val>
                                            <p:fltVal val="0"/>
                                          </p:val>
                                        </p:tav>
                                        <p:tav tm="100000">
                                          <p:val>
                                            <p:strVal val="#ppt_w"/>
                                          </p:val>
                                        </p:tav>
                                      </p:tavLst>
                                    </p:anim>
                                    <p:anim calcmode="lin" valueType="num">
                                      <p:cBhvr>
                                        <p:cTn id="181" dur="500" fill="hold"/>
                                        <p:tgtEl>
                                          <p:spTgt spid="33"/>
                                        </p:tgtEl>
                                        <p:attrNameLst>
                                          <p:attrName>ppt_h</p:attrName>
                                        </p:attrNameLst>
                                      </p:cBhvr>
                                      <p:tavLst>
                                        <p:tav tm="0">
                                          <p:val>
                                            <p:fltVal val="0"/>
                                          </p:val>
                                        </p:tav>
                                        <p:tav tm="100000">
                                          <p:val>
                                            <p:strVal val="#ppt_h"/>
                                          </p:val>
                                        </p:tav>
                                      </p:tavLst>
                                    </p:anim>
                                  </p:childTnLst>
                                </p:cTn>
                              </p:par>
                            </p:childTnLst>
                          </p:cTn>
                        </p:par>
                        <p:par>
                          <p:cTn id="182" fill="hold">
                            <p:stCondLst>
                              <p:cond delay="500"/>
                            </p:stCondLst>
                            <p:childTnLst>
                              <p:par>
                                <p:cTn id="183" presetID="23" presetClass="entr" presetSubtype="16" fill="hold" grpId="0" nodeType="afterEffect">
                                  <p:stCondLst>
                                    <p:cond delay="0"/>
                                  </p:stCondLst>
                                  <p:childTnLst>
                                    <p:set>
                                      <p:cBhvr>
                                        <p:cTn id="184" dur="1" fill="hold">
                                          <p:stCondLst>
                                            <p:cond delay="0"/>
                                          </p:stCondLst>
                                        </p:cTn>
                                        <p:tgtEl>
                                          <p:spTgt spid="34"/>
                                        </p:tgtEl>
                                        <p:attrNameLst>
                                          <p:attrName>style.visibility</p:attrName>
                                        </p:attrNameLst>
                                      </p:cBhvr>
                                      <p:to>
                                        <p:strVal val="visible"/>
                                      </p:to>
                                    </p:set>
                                    <p:anim calcmode="lin" valueType="num">
                                      <p:cBhvr>
                                        <p:cTn id="185" dur="500" fill="hold"/>
                                        <p:tgtEl>
                                          <p:spTgt spid="34"/>
                                        </p:tgtEl>
                                        <p:attrNameLst>
                                          <p:attrName>ppt_w</p:attrName>
                                        </p:attrNameLst>
                                      </p:cBhvr>
                                      <p:tavLst>
                                        <p:tav tm="0">
                                          <p:val>
                                            <p:fltVal val="0"/>
                                          </p:val>
                                        </p:tav>
                                        <p:tav tm="100000">
                                          <p:val>
                                            <p:strVal val="#ppt_w"/>
                                          </p:val>
                                        </p:tav>
                                      </p:tavLst>
                                    </p:anim>
                                    <p:anim calcmode="lin" valueType="num">
                                      <p:cBhvr>
                                        <p:cTn id="186"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87" fill="hold">
                      <p:stCondLst>
                        <p:cond delay="indefinite"/>
                      </p:stCondLst>
                      <p:childTnLst>
                        <p:par>
                          <p:cTn id="188" fill="hold">
                            <p:stCondLst>
                              <p:cond delay="0"/>
                            </p:stCondLst>
                            <p:childTnLst>
                              <p:par>
                                <p:cTn id="189" presetID="23" presetClass="entr" presetSubtype="16" fill="hold" nodeType="clickEffect">
                                  <p:stCondLst>
                                    <p:cond delay="0"/>
                                  </p:stCondLst>
                                  <p:childTnLst>
                                    <p:set>
                                      <p:cBhvr>
                                        <p:cTn id="190" dur="1" fill="hold">
                                          <p:stCondLst>
                                            <p:cond delay="0"/>
                                          </p:stCondLst>
                                        </p:cTn>
                                        <p:tgtEl>
                                          <p:spTgt spid="15"/>
                                        </p:tgtEl>
                                        <p:attrNameLst>
                                          <p:attrName>style.visibility</p:attrName>
                                        </p:attrNameLst>
                                      </p:cBhvr>
                                      <p:to>
                                        <p:strVal val="visible"/>
                                      </p:to>
                                    </p:set>
                                    <p:anim calcmode="lin" valueType="num">
                                      <p:cBhvr>
                                        <p:cTn id="191" dur="500" fill="hold"/>
                                        <p:tgtEl>
                                          <p:spTgt spid="15"/>
                                        </p:tgtEl>
                                        <p:attrNameLst>
                                          <p:attrName>ppt_w</p:attrName>
                                        </p:attrNameLst>
                                      </p:cBhvr>
                                      <p:tavLst>
                                        <p:tav tm="0">
                                          <p:val>
                                            <p:fltVal val="0"/>
                                          </p:val>
                                        </p:tav>
                                        <p:tav tm="100000">
                                          <p:val>
                                            <p:strVal val="#ppt_w"/>
                                          </p:val>
                                        </p:tav>
                                      </p:tavLst>
                                    </p:anim>
                                    <p:anim calcmode="lin" valueType="num">
                                      <p:cBhvr>
                                        <p:cTn id="192" dur="500" fill="hold"/>
                                        <p:tgtEl>
                                          <p:spTgt spid="15"/>
                                        </p:tgtEl>
                                        <p:attrNameLst>
                                          <p:attrName>ppt_h</p:attrName>
                                        </p:attrNameLst>
                                      </p:cBhvr>
                                      <p:tavLst>
                                        <p:tav tm="0">
                                          <p:val>
                                            <p:fltVal val="0"/>
                                          </p:val>
                                        </p:tav>
                                        <p:tav tm="100000">
                                          <p:val>
                                            <p:strVal val="#ppt_h"/>
                                          </p:val>
                                        </p:tav>
                                      </p:tavLst>
                                    </p:anim>
                                  </p:childTnLst>
                                </p:cTn>
                              </p:par>
                            </p:childTnLst>
                          </p:cTn>
                        </p:par>
                        <p:par>
                          <p:cTn id="193" fill="hold">
                            <p:stCondLst>
                              <p:cond delay="500"/>
                            </p:stCondLst>
                            <p:childTnLst>
                              <p:par>
                                <p:cTn id="194" presetID="23" presetClass="entr" presetSubtype="16" fill="hold" nodeType="afterEffect">
                                  <p:stCondLst>
                                    <p:cond delay="0"/>
                                  </p:stCondLst>
                                  <p:childTnLst>
                                    <p:set>
                                      <p:cBhvr>
                                        <p:cTn id="195" dur="1" fill="hold">
                                          <p:stCondLst>
                                            <p:cond delay="0"/>
                                          </p:stCondLst>
                                        </p:cTn>
                                        <p:tgtEl>
                                          <p:spTgt spid="14"/>
                                        </p:tgtEl>
                                        <p:attrNameLst>
                                          <p:attrName>style.visibility</p:attrName>
                                        </p:attrNameLst>
                                      </p:cBhvr>
                                      <p:to>
                                        <p:strVal val="visible"/>
                                      </p:to>
                                    </p:set>
                                    <p:anim calcmode="lin" valueType="num">
                                      <p:cBhvr>
                                        <p:cTn id="196" dur="500" fill="hold"/>
                                        <p:tgtEl>
                                          <p:spTgt spid="14"/>
                                        </p:tgtEl>
                                        <p:attrNameLst>
                                          <p:attrName>ppt_w</p:attrName>
                                        </p:attrNameLst>
                                      </p:cBhvr>
                                      <p:tavLst>
                                        <p:tav tm="0">
                                          <p:val>
                                            <p:fltVal val="0"/>
                                          </p:val>
                                        </p:tav>
                                        <p:tav tm="100000">
                                          <p:val>
                                            <p:strVal val="#ppt_w"/>
                                          </p:val>
                                        </p:tav>
                                      </p:tavLst>
                                    </p:anim>
                                    <p:anim calcmode="lin" valueType="num">
                                      <p:cBhvr>
                                        <p:cTn id="197" dur="500" fill="hold"/>
                                        <p:tgtEl>
                                          <p:spTgt spid="14"/>
                                        </p:tgtEl>
                                        <p:attrNameLst>
                                          <p:attrName>ppt_h</p:attrName>
                                        </p:attrNameLst>
                                      </p:cBhvr>
                                      <p:tavLst>
                                        <p:tav tm="0">
                                          <p:val>
                                            <p:fltVal val="0"/>
                                          </p:val>
                                        </p:tav>
                                        <p:tav tm="100000">
                                          <p:val>
                                            <p:strVal val="#ppt_h"/>
                                          </p:val>
                                        </p:tav>
                                      </p:tavLst>
                                    </p:anim>
                                  </p:childTnLst>
                                </p:cTn>
                              </p:par>
                            </p:childTnLst>
                          </p:cTn>
                        </p:par>
                        <p:par>
                          <p:cTn id="198" fill="hold">
                            <p:stCondLst>
                              <p:cond delay="1000"/>
                            </p:stCondLst>
                            <p:childTnLst>
                              <p:par>
                                <p:cTn id="199" presetID="23" presetClass="entr" presetSubtype="16" fill="hold" grpId="0" nodeType="afterEffect">
                                  <p:stCondLst>
                                    <p:cond delay="0"/>
                                  </p:stCondLst>
                                  <p:childTnLst>
                                    <p:set>
                                      <p:cBhvr>
                                        <p:cTn id="200" dur="1" fill="hold">
                                          <p:stCondLst>
                                            <p:cond delay="0"/>
                                          </p:stCondLst>
                                        </p:cTn>
                                        <p:tgtEl>
                                          <p:spTgt spid="37"/>
                                        </p:tgtEl>
                                        <p:attrNameLst>
                                          <p:attrName>style.visibility</p:attrName>
                                        </p:attrNameLst>
                                      </p:cBhvr>
                                      <p:to>
                                        <p:strVal val="visible"/>
                                      </p:to>
                                    </p:set>
                                    <p:anim calcmode="lin" valueType="num">
                                      <p:cBhvr>
                                        <p:cTn id="201" dur="500" fill="hold"/>
                                        <p:tgtEl>
                                          <p:spTgt spid="37"/>
                                        </p:tgtEl>
                                        <p:attrNameLst>
                                          <p:attrName>ppt_w</p:attrName>
                                        </p:attrNameLst>
                                      </p:cBhvr>
                                      <p:tavLst>
                                        <p:tav tm="0">
                                          <p:val>
                                            <p:fltVal val="0"/>
                                          </p:val>
                                        </p:tav>
                                        <p:tav tm="100000">
                                          <p:val>
                                            <p:strVal val="#ppt_w"/>
                                          </p:val>
                                        </p:tav>
                                      </p:tavLst>
                                    </p:anim>
                                    <p:anim calcmode="lin" valueType="num">
                                      <p:cBhvr>
                                        <p:cTn id="202" dur="50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P spid="35" grpId="0" autoUpdateAnimBg="0"/>
      <p:bldP spid="36" grpId="0" autoUpdateAnimBg="0"/>
      <p:bldP spid="37" grpId="0" autoUpdateAnimBg="0"/>
      <p:bldP spid="38" grpId="0" autoUpdateAnimBg="0"/>
      <p:bldP spid="39" grpId="0" autoUpdateAnimBg="0"/>
      <p:bldP spid="40" grpId="0" autoUpdateAnimBg="0"/>
      <p:bldP spid="4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F609-9826-EA42-8B32-1EADAEA7AADD}"/>
              </a:ext>
            </a:extLst>
          </p:cNvPr>
          <p:cNvSpPr>
            <a:spLocks noGrp="1"/>
          </p:cNvSpPr>
          <p:nvPr>
            <p:ph type="title"/>
          </p:nvPr>
        </p:nvSpPr>
        <p:spPr/>
        <p:txBody>
          <a:bodyPr/>
          <a:lstStyle/>
          <a:p>
            <a:r>
              <a:rPr lang="en-US" dirty="0"/>
              <a:t>SOLVING RECURSIVELY</a:t>
            </a:r>
          </a:p>
        </p:txBody>
      </p:sp>
      <p:sp>
        <p:nvSpPr>
          <p:cNvPr id="3" name="Content Placeholder 2">
            <a:extLst>
              <a:ext uri="{FF2B5EF4-FFF2-40B4-BE49-F238E27FC236}">
                <a16:creationId xmlns:a16="http://schemas.microsoft.com/office/drawing/2014/main" id="{299F3F43-DCD3-2F6B-383C-75FCCC415FE7}"/>
              </a:ext>
            </a:extLst>
          </p:cNvPr>
          <p:cNvSpPr>
            <a:spLocks noGrp="1"/>
          </p:cNvSpPr>
          <p:nvPr>
            <p:ph idx="1"/>
          </p:nvPr>
        </p:nvSpPr>
        <p:spPr/>
        <p:txBody>
          <a:bodyPr/>
          <a:lstStyle/>
          <a:p>
            <a:r>
              <a:rPr lang="en-US" dirty="0"/>
              <a:t>Pick a value for the first die</a:t>
            </a:r>
          </a:p>
          <a:p>
            <a:r>
              <a:rPr lang="en-US" dirty="0"/>
              <a:t>Recursively find values for the remaining dice</a:t>
            </a:r>
          </a:p>
          <a:p>
            <a:r>
              <a:rPr lang="en-US" dirty="0"/>
              <a:t>Repeat with other values for the first die</a:t>
            </a:r>
          </a:p>
          <a:p>
            <a:r>
              <a:rPr lang="en-US" dirty="0"/>
              <a:t>What is the base case?</a:t>
            </a:r>
          </a:p>
          <a:p>
            <a:endParaRPr lang="en-US" dirty="0"/>
          </a:p>
        </p:txBody>
      </p:sp>
    </p:spTree>
    <p:extLst>
      <p:ext uri="{BB962C8B-B14F-4D97-AF65-F5344CB8AC3E}">
        <p14:creationId xmlns:p14="http://schemas.microsoft.com/office/powerpoint/2010/main" val="146534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BD8D-CC09-3691-F927-AF07A12B98F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11DB4A44-3D99-7264-38B7-98AE3BCFB120}"/>
              </a:ext>
            </a:extLst>
          </p:cNvPr>
          <p:cNvSpPr>
            <a:spLocks noGrp="1"/>
          </p:cNvSpPr>
          <p:nvPr>
            <p:ph idx="1"/>
          </p:nvPr>
        </p:nvSpPr>
        <p:spPr>
          <a:xfrm>
            <a:off x="975360" y="1632857"/>
            <a:ext cx="4340919" cy="4427872"/>
          </a:xfrm>
        </p:spPr>
        <p:txBody>
          <a:bodyPr/>
          <a:lstStyle/>
          <a:p>
            <a:r>
              <a:rPr lang="en-US" dirty="0"/>
              <a:t>How many students are behind you?</a:t>
            </a:r>
          </a:p>
          <a:p>
            <a:r>
              <a:rPr lang="en-US" dirty="0"/>
              <a:t>You have poor vision, so you can only the people right next to you. So, you can’t just look back and count. But you are allowed to ask questions next to you.</a:t>
            </a:r>
          </a:p>
          <a:p>
            <a:r>
              <a:rPr lang="en-US" dirty="0"/>
              <a:t>How can we solve this problem? (recursively)</a:t>
            </a:r>
          </a:p>
        </p:txBody>
      </p:sp>
      <p:pic>
        <p:nvPicPr>
          <p:cNvPr id="1026" name="Picture 2" descr="More Clicks, Fewer Bricks – Is the Lecture Hall Obsolete?">
            <a:extLst>
              <a:ext uri="{FF2B5EF4-FFF2-40B4-BE49-F238E27FC236}">
                <a16:creationId xmlns:a16="http://schemas.microsoft.com/office/drawing/2014/main" id="{F0BC001D-F0A5-7467-355B-97DE9DD97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665" y="1632857"/>
            <a:ext cx="5708975" cy="380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4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2B57-CCAB-8936-32F1-7819CBC7F3CA}"/>
              </a:ext>
            </a:extLst>
          </p:cNvPr>
          <p:cNvSpPr>
            <a:spLocks noGrp="1"/>
          </p:cNvSpPr>
          <p:nvPr>
            <p:ph type="title"/>
          </p:nvPr>
        </p:nvSpPr>
        <p:spPr/>
        <p:txBody>
          <a:bodyPr/>
          <a:lstStyle/>
          <a:p>
            <a:r>
              <a:rPr lang="en-US" dirty="0"/>
              <a:t>PRIVATE HELPERS</a:t>
            </a:r>
          </a:p>
        </p:txBody>
      </p:sp>
      <p:sp>
        <p:nvSpPr>
          <p:cNvPr id="3" name="Content Placeholder 2">
            <a:extLst>
              <a:ext uri="{FF2B5EF4-FFF2-40B4-BE49-F238E27FC236}">
                <a16:creationId xmlns:a16="http://schemas.microsoft.com/office/drawing/2014/main" id="{AD43ED9F-6A56-517D-9CF0-3831AB85C2F7}"/>
              </a:ext>
            </a:extLst>
          </p:cNvPr>
          <p:cNvSpPr>
            <a:spLocks noGrp="1"/>
          </p:cNvSpPr>
          <p:nvPr>
            <p:ph idx="1"/>
          </p:nvPr>
        </p:nvSpPr>
        <p:spPr>
          <a:xfrm>
            <a:off x="975360" y="1632857"/>
            <a:ext cx="10241280" cy="1626158"/>
          </a:xfrm>
        </p:spPr>
        <p:txBody>
          <a:bodyPr/>
          <a:lstStyle/>
          <a:p>
            <a:pPr eaLnBrk="1" hangingPunct="1"/>
            <a:r>
              <a:rPr lang="en-US" dirty="0"/>
              <a:t>Often the function doesn't accept the parameters you want.</a:t>
            </a:r>
            <a:endParaRPr lang="en-US" sz="1300" dirty="0"/>
          </a:p>
          <a:p>
            <a:pPr lvl="1" eaLnBrk="1" hangingPunct="1"/>
            <a:r>
              <a:rPr lang="en-US" dirty="0"/>
              <a:t>So write a </a:t>
            </a:r>
            <a:r>
              <a:rPr lang="en-US" b="1" dirty="0"/>
              <a:t>helper</a:t>
            </a:r>
            <a:r>
              <a:rPr lang="en-US" dirty="0"/>
              <a:t> that accepts more parameters.</a:t>
            </a:r>
          </a:p>
          <a:p>
            <a:pPr lvl="1" eaLnBrk="1" hangingPunct="1"/>
            <a:r>
              <a:rPr lang="en-US" dirty="0"/>
              <a:t>Extra params can represent current state, choices made, etc.</a:t>
            </a:r>
          </a:p>
        </p:txBody>
      </p:sp>
      <p:sp>
        <p:nvSpPr>
          <p:cNvPr id="5" name="TextBox 4">
            <a:extLst>
              <a:ext uri="{FF2B5EF4-FFF2-40B4-BE49-F238E27FC236}">
                <a16:creationId xmlns:a16="http://schemas.microsoft.com/office/drawing/2014/main" id="{284A29F8-6EE1-B66B-95D4-3D0CC1E5E98A}"/>
              </a:ext>
            </a:extLst>
          </p:cNvPr>
          <p:cNvSpPr txBox="1"/>
          <p:nvPr/>
        </p:nvSpPr>
        <p:spPr>
          <a:xfrm>
            <a:off x="975360" y="3597522"/>
            <a:ext cx="8254365" cy="2004972"/>
          </a:xfrm>
          <a:prstGeom prst="rect">
            <a:avLst/>
          </a:prstGeom>
          <a:noFill/>
        </p:spPr>
        <p:txBody>
          <a:bodyPr wrap="square">
            <a:spAutoFit/>
          </a:bodyPr>
          <a:lstStyle/>
          <a:p>
            <a:pPr lvl="1" eaLnBrk="1" hangingPunct="1">
              <a:lnSpc>
                <a:spcPct val="80000"/>
              </a:lnSpc>
              <a:buFontTx/>
              <a:buNone/>
            </a:pPr>
            <a:r>
              <a:rPr lang="en-US" sz="2000" dirty="0">
                <a:latin typeface="Consolas" panose="020B0609020204030204" pitchFamily="49" charset="0"/>
                <a:cs typeface="Consolas" panose="020B0609020204030204" pitchFamily="49" charset="0"/>
              </a:rPr>
              <a:t>def </a:t>
            </a:r>
            <a:r>
              <a:rPr lang="en-US" sz="2000" b="1" dirty="0" err="1">
                <a:latin typeface="Consolas" panose="020B0609020204030204" pitchFamily="49" charset="0"/>
                <a:cs typeface="Consolas" panose="020B0609020204030204" pitchFamily="49" charset="0"/>
              </a:rPr>
              <a:t>function_name</a:t>
            </a:r>
            <a:r>
              <a:rPr lang="en-US" sz="2000" dirty="0">
                <a:latin typeface="Consolas" panose="020B0609020204030204" pitchFamily="49" charset="0"/>
                <a:cs typeface="Consolas" panose="020B0609020204030204" pitchFamily="49" charset="0"/>
              </a:rPr>
              <a:t>(</a:t>
            </a:r>
            <a:r>
              <a:rPr lang="en-US" sz="2000" b="1" dirty="0">
                <a:latin typeface="Consolas" panose="020B0609020204030204" pitchFamily="49" charset="0"/>
                <a:cs typeface="Consolas" panose="020B0609020204030204" pitchFamily="49" charset="0"/>
              </a:rPr>
              <a:t>params</a:t>
            </a:r>
            <a:r>
              <a:rPr lang="en-US" sz="2000" dirty="0">
                <a:latin typeface="Consolas" panose="020B0609020204030204" pitchFamily="49" charset="0"/>
                <a:cs typeface="Consolas" panose="020B0609020204030204" pitchFamily="49" charset="0"/>
              </a:rPr>
              <a:t>):</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return helper(</a:t>
            </a:r>
            <a:r>
              <a:rPr lang="en-US" sz="2000" b="1" dirty="0">
                <a:latin typeface="Consolas" panose="020B0609020204030204" pitchFamily="49" charset="0"/>
                <a:cs typeface="Consolas" panose="020B0609020204030204" pitchFamily="49" charset="0"/>
              </a:rPr>
              <a:t>params</a:t>
            </a:r>
            <a:r>
              <a:rPr lang="en-US" sz="2000" dirty="0">
                <a:latin typeface="Consolas" panose="020B0609020204030204" pitchFamily="49" charset="0"/>
                <a:cs typeface="Consolas" panose="020B0609020204030204" pitchFamily="49" charset="0"/>
              </a:rPr>
              <a:t>, </a:t>
            </a:r>
            <a:r>
              <a:rPr lang="en-US" sz="2000" b="1" dirty="0" err="1">
                <a:solidFill>
                  <a:schemeClr val="accent2"/>
                </a:solidFill>
                <a:latin typeface="Consolas" panose="020B0609020204030204" pitchFamily="49" charset="0"/>
                <a:cs typeface="Consolas" panose="020B0609020204030204" pitchFamily="49" charset="0"/>
              </a:rPr>
              <a:t>more_params</a:t>
            </a:r>
            <a:r>
              <a:rPr lang="en-US" sz="2000" dirty="0">
                <a:latin typeface="Consolas" panose="020B0609020204030204" pitchFamily="49" charset="0"/>
                <a:cs typeface="Consolas" panose="020B0609020204030204" pitchFamily="49" charset="0"/>
              </a:rPr>
              <a:t>)</a:t>
            </a:r>
          </a:p>
          <a:p>
            <a:pPr lvl="1" eaLnBrk="1" hangingPunct="1">
              <a:lnSpc>
                <a:spcPct val="60000"/>
              </a:lnSpc>
              <a:buFontTx/>
              <a:buNone/>
            </a:pPr>
            <a:endParaRPr lang="en-US" sz="2000" dirty="0">
              <a:latin typeface="Consolas" panose="020B0609020204030204" pitchFamily="49" charset="0"/>
              <a:cs typeface="Consolas" panose="020B0609020204030204" pitchFamily="49" charset="0"/>
            </a:endParaRPr>
          </a:p>
          <a:p>
            <a:pPr lvl="1" eaLnBrk="1" hangingPunct="1">
              <a:lnSpc>
                <a:spcPct val="80000"/>
              </a:lnSpc>
              <a:buFontTx/>
              <a:buNone/>
            </a:pPr>
            <a:endParaRPr lang="en-US" sz="2000" dirty="0">
              <a:latin typeface="Consolas" panose="020B0609020204030204" pitchFamily="49" charset="0"/>
              <a:cs typeface="Consolas" panose="020B0609020204030204" pitchFamily="49" charset="0"/>
            </a:endParaRPr>
          </a:p>
          <a:p>
            <a:pPr lvl="1" eaLnBrk="1" hangingPunct="1">
              <a:lnSpc>
                <a:spcPct val="80000"/>
              </a:lnSpc>
              <a:buFontTx/>
              <a:buNone/>
            </a:pPr>
            <a:r>
              <a:rPr lang="en-US" sz="2000" dirty="0">
                <a:latin typeface="Consolas" panose="020B0609020204030204" pitchFamily="49" charset="0"/>
                <a:cs typeface="Consolas" panose="020B0609020204030204" pitchFamily="49" charset="0"/>
              </a:rPr>
              <a:t>def helper(</a:t>
            </a:r>
            <a:r>
              <a:rPr lang="en-US" sz="2000" b="1" dirty="0">
                <a:latin typeface="Consolas" panose="020B0609020204030204" pitchFamily="49" charset="0"/>
                <a:cs typeface="Consolas" panose="020B0609020204030204" pitchFamily="49" charset="0"/>
              </a:rPr>
              <a:t>params</a:t>
            </a:r>
            <a:r>
              <a:rPr lang="en-US" sz="2000" dirty="0">
                <a:latin typeface="Consolas" panose="020B0609020204030204" pitchFamily="49" charset="0"/>
                <a:cs typeface="Consolas" panose="020B0609020204030204" pitchFamily="49" charset="0"/>
              </a:rPr>
              <a:t>, </a:t>
            </a:r>
            <a:r>
              <a:rPr lang="en-US" sz="2000" b="1" dirty="0" err="1">
                <a:solidFill>
                  <a:schemeClr val="accent2"/>
                </a:solidFill>
                <a:latin typeface="Consolas" panose="020B0609020204030204" pitchFamily="49" charset="0"/>
                <a:cs typeface="Consolas" panose="020B0609020204030204" pitchFamily="49" charset="0"/>
              </a:rPr>
              <a:t>more_params</a:t>
            </a:r>
            <a:r>
              <a:rPr lang="en-US" sz="2000" dirty="0">
                <a:latin typeface="Consolas" panose="020B0609020204030204" pitchFamily="49" charset="0"/>
                <a:cs typeface="Consolas" panose="020B0609020204030204" pitchFamily="49" charset="0"/>
              </a:rPr>
              <a:t>):</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a:t>
            </a:r>
          </a:p>
          <a:p>
            <a:pPr lvl="1" eaLnBrk="1" hangingPunct="1">
              <a:lnSpc>
                <a:spcPct val="80000"/>
              </a:lnSpc>
              <a:buFontTx/>
              <a:buNone/>
            </a:pPr>
            <a:r>
              <a:rPr lang="en-US" sz="2000" dirty="0">
                <a:latin typeface="Consolas" panose="020B0609020204030204" pitchFamily="49" charset="0"/>
                <a:cs typeface="Consolas" panose="020B0609020204030204" pitchFamily="49" charset="0"/>
              </a:rPr>
              <a:t>    </a:t>
            </a:r>
            <a:r>
              <a:rPr lang="en-US" sz="2000" i="1" dirty="0">
                <a:latin typeface="Consolas" panose="020B0609020204030204" pitchFamily="49" charset="0"/>
                <a:cs typeface="Consolas" panose="020B0609020204030204" pitchFamily="49" charset="0"/>
              </a:rPr>
              <a:t>(use </a:t>
            </a:r>
            <a:r>
              <a:rPr lang="en-US" sz="2000" i="1" dirty="0" err="1">
                <a:latin typeface="Consolas" panose="020B0609020204030204" pitchFamily="49" charset="0"/>
                <a:cs typeface="Consolas" panose="020B0609020204030204" pitchFamily="49" charset="0"/>
              </a:rPr>
              <a:t>more_params</a:t>
            </a:r>
            <a:r>
              <a:rPr lang="en-US" sz="2000" i="1" dirty="0">
                <a:latin typeface="Consolas" panose="020B0609020204030204" pitchFamily="49" charset="0"/>
                <a:cs typeface="Consolas" panose="020B0609020204030204" pitchFamily="49" charset="0"/>
              </a:rPr>
              <a:t> to help solve the problem)</a:t>
            </a:r>
          </a:p>
        </p:txBody>
      </p:sp>
    </p:spTree>
    <p:extLst>
      <p:ext uri="{BB962C8B-B14F-4D97-AF65-F5344CB8AC3E}">
        <p14:creationId xmlns:p14="http://schemas.microsoft.com/office/powerpoint/2010/main" val="9894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29E6-D2B4-14C2-0040-E53E3A7046D5}"/>
              </a:ext>
            </a:extLst>
          </p:cNvPr>
          <p:cNvSpPr>
            <a:spLocks noGrp="1"/>
          </p:cNvSpPr>
          <p:nvPr>
            <p:ph type="title"/>
          </p:nvPr>
        </p:nvSpPr>
        <p:spPr/>
        <p:txBody>
          <a:bodyPr/>
          <a:lstStyle/>
          <a:p>
            <a:r>
              <a:rPr lang="en-US" dirty="0"/>
              <a:t>EXERCISE SOLUTION</a:t>
            </a:r>
          </a:p>
        </p:txBody>
      </p:sp>
      <p:sp>
        <p:nvSpPr>
          <p:cNvPr id="5" name="TextBox 4">
            <a:extLst>
              <a:ext uri="{FF2B5EF4-FFF2-40B4-BE49-F238E27FC236}">
                <a16:creationId xmlns:a16="http://schemas.microsoft.com/office/drawing/2014/main" id="{4E9EC683-60EF-47B4-77C2-961BE6DAEA9C}"/>
              </a:ext>
            </a:extLst>
          </p:cNvPr>
          <p:cNvSpPr txBox="1"/>
          <p:nvPr/>
        </p:nvSpPr>
        <p:spPr>
          <a:xfrm>
            <a:off x="975360" y="1458686"/>
            <a:ext cx="10241280" cy="4243341"/>
          </a:xfrm>
          <a:prstGeom prst="rect">
            <a:avLst/>
          </a:prstGeom>
          <a:noFill/>
        </p:spPr>
        <p:txBody>
          <a:bodyPr wrap="square">
            <a:spAutoFit/>
          </a:bodyPr>
          <a:lstStyle/>
          <a:p>
            <a:pPr eaLnBrk="1" hangingPunct="1">
              <a:lnSpc>
                <a:spcPct val="70000"/>
              </a:lnSpc>
              <a:buFontTx/>
              <a:buNone/>
            </a:pPr>
            <a:r>
              <a:rPr lang="en-US" sz="2400" dirty="0">
                <a:solidFill>
                  <a:srgbClr val="008000"/>
                </a:solidFill>
                <a:latin typeface="Consolas" panose="020B0609020204030204" pitchFamily="49" charset="0"/>
                <a:cs typeface="Consolas" panose="020B0609020204030204" pitchFamily="49" charset="0"/>
              </a:rPr>
              <a:t># Prints all possible outcomes of rolling the given</a:t>
            </a:r>
          </a:p>
          <a:p>
            <a:pPr eaLnBrk="1" hangingPunct="1">
              <a:lnSpc>
                <a:spcPct val="70000"/>
              </a:lnSpc>
              <a:buFontTx/>
              <a:buNone/>
            </a:pPr>
            <a:r>
              <a:rPr lang="en-US" sz="2400" dirty="0">
                <a:solidFill>
                  <a:srgbClr val="008000"/>
                </a:solidFill>
                <a:latin typeface="Consolas" panose="020B0609020204030204" pitchFamily="49" charset="0"/>
                <a:cs typeface="Consolas" panose="020B0609020204030204" pitchFamily="49" charset="0"/>
              </a:rPr>
              <a:t># number of six-sided dice in [#, #, #] format.</a:t>
            </a:r>
          </a:p>
          <a:p>
            <a:pPr eaLnBrk="1" hangingPunct="1">
              <a:lnSpc>
                <a:spcPct val="70000"/>
              </a:lnSpc>
              <a:buFontTx/>
              <a:buNone/>
            </a:pPr>
            <a:r>
              <a:rPr lang="en-US" sz="2400" dirty="0">
                <a:latin typeface="Consolas" panose="020B0609020204030204" pitchFamily="49" charset="0"/>
                <a:cs typeface="Consolas" panose="020B0609020204030204" pitchFamily="49" charset="0"/>
              </a:rPr>
              <a:t>def </a:t>
            </a:r>
            <a:r>
              <a:rPr lang="en-US" sz="2400" b="1" dirty="0" err="1">
                <a:latin typeface="Consolas" panose="020B0609020204030204" pitchFamily="49" charset="0"/>
                <a:cs typeface="Consolas" panose="020B0609020204030204" pitchFamily="49" charset="0"/>
              </a:rPr>
              <a:t>dice_roll</a:t>
            </a:r>
            <a:r>
              <a:rPr lang="en-US" sz="2400" dirty="0">
                <a:latin typeface="Consolas" panose="020B0609020204030204" pitchFamily="49" charset="0"/>
                <a:cs typeface="Consolas" panose="020B0609020204030204" pitchFamily="49" charset="0"/>
              </a:rPr>
              <a:t>(dice):</a:t>
            </a:r>
          </a:p>
          <a:p>
            <a:pPr eaLnBrk="1" hangingPunct="1">
              <a:lnSpc>
                <a:spcPct val="70000"/>
              </a:lnSpc>
              <a:buFontTx/>
              <a:buNone/>
            </a:pPr>
            <a:r>
              <a:rPr lang="en-US" sz="2400" dirty="0">
                <a:latin typeface="Consolas" panose="020B0609020204030204" pitchFamily="49" charset="0"/>
                <a:cs typeface="Consolas" panose="020B0609020204030204" pitchFamily="49" charset="0"/>
              </a:rPr>
              <a:t>    chosen = []</a:t>
            </a:r>
          </a:p>
          <a:p>
            <a:pPr eaLnBrk="1" hangingPunct="1">
              <a:lnSpc>
                <a:spcPct val="70000"/>
              </a:lnSpc>
              <a:buFontTx/>
              <a:buNone/>
            </a:pPr>
            <a:r>
              <a:rPr lang="en-US" sz="2400" dirty="0">
                <a:latin typeface="Consolas" panose="020B0609020204030204" pitchFamily="49" charset="0"/>
                <a:cs typeface="Consolas" panose="020B0609020204030204" pitchFamily="49" charset="0"/>
              </a:rPr>
              <a:t>    helper(dice, </a:t>
            </a:r>
            <a:r>
              <a:rPr lang="en-US" sz="2400" dirty="0">
                <a:solidFill>
                  <a:schemeClr val="accent2"/>
                </a:solidFill>
                <a:latin typeface="Consolas" panose="020B0609020204030204" pitchFamily="49" charset="0"/>
                <a:cs typeface="Consolas" panose="020B0609020204030204" pitchFamily="49" charset="0"/>
              </a:rPr>
              <a:t>chosen</a:t>
            </a:r>
            <a:r>
              <a:rPr lang="en-US" sz="2400" dirty="0">
                <a:latin typeface="Consolas" panose="020B0609020204030204" pitchFamily="49" charset="0"/>
                <a:cs typeface="Consolas" panose="020B0609020204030204" pitchFamily="49" charset="0"/>
              </a:rPr>
              <a:t>)</a:t>
            </a:r>
          </a:p>
          <a:p>
            <a:pPr eaLnBrk="1" hangingPunct="1">
              <a:lnSpc>
                <a:spcPct val="70000"/>
              </a:lnSpc>
              <a:buFontTx/>
              <a:buNone/>
            </a:pPr>
            <a:endParaRPr lang="en-US" sz="2400" dirty="0">
              <a:latin typeface="Consolas" panose="020B0609020204030204" pitchFamily="49" charset="0"/>
              <a:cs typeface="Consolas" panose="020B0609020204030204" pitchFamily="49" charset="0"/>
            </a:endParaRPr>
          </a:p>
          <a:p>
            <a:pPr eaLnBrk="1" hangingPunct="1">
              <a:lnSpc>
                <a:spcPct val="70000"/>
              </a:lnSpc>
              <a:buFontTx/>
              <a:buNone/>
            </a:pPr>
            <a:endParaRPr lang="en-US" sz="2400" dirty="0">
              <a:latin typeface="Consolas" panose="020B0609020204030204" pitchFamily="49" charset="0"/>
              <a:cs typeface="Consolas" panose="020B0609020204030204" pitchFamily="49" charset="0"/>
            </a:endParaRPr>
          </a:p>
          <a:p>
            <a:pPr eaLnBrk="1" hangingPunct="1">
              <a:lnSpc>
                <a:spcPct val="70000"/>
              </a:lnSpc>
              <a:buFontTx/>
              <a:buNone/>
            </a:pPr>
            <a:r>
              <a:rPr lang="en-US" sz="2400" dirty="0">
                <a:solidFill>
                  <a:srgbClr val="008000"/>
                </a:solidFill>
                <a:latin typeface="Consolas" panose="020B0609020204030204" pitchFamily="49" charset="0"/>
                <a:cs typeface="Consolas" panose="020B0609020204030204" pitchFamily="49" charset="0"/>
              </a:rPr>
              <a:t># private recursive helper to implement </a:t>
            </a:r>
            <a:r>
              <a:rPr lang="en-US" sz="2400" dirty="0" err="1">
                <a:solidFill>
                  <a:srgbClr val="008000"/>
                </a:solidFill>
                <a:latin typeface="Consolas" panose="020B0609020204030204" pitchFamily="49" charset="0"/>
                <a:cs typeface="Consolas" panose="020B0609020204030204" pitchFamily="49" charset="0"/>
              </a:rPr>
              <a:t>dice_rolls</a:t>
            </a:r>
            <a:r>
              <a:rPr lang="en-US" sz="2400" dirty="0">
                <a:solidFill>
                  <a:srgbClr val="008000"/>
                </a:solidFill>
                <a:latin typeface="Consolas" panose="020B0609020204030204" pitchFamily="49" charset="0"/>
                <a:cs typeface="Consolas" panose="020B0609020204030204" pitchFamily="49" charset="0"/>
              </a:rPr>
              <a:t> logic</a:t>
            </a:r>
          </a:p>
          <a:p>
            <a:pPr eaLnBrk="1" hangingPunct="1">
              <a:lnSpc>
                <a:spcPct val="70000"/>
              </a:lnSpc>
              <a:buFontTx/>
              <a:buNone/>
            </a:pPr>
            <a:r>
              <a:rPr lang="en-US" sz="2400" dirty="0">
                <a:latin typeface="Consolas" panose="020B0609020204030204" pitchFamily="49" charset="0"/>
                <a:cs typeface="Consolas" panose="020B0609020204030204" pitchFamily="49" charset="0"/>
              </a:rPr>
              <a:t>def </a:t>
            </a:r>
            <a:r>
              <a:rPr lang="en-US" sz="2400" b="1" dirty="0">
                <a:latin typeface="Consolas" panose="020B0609020204030204" pitchFamily="49" charset="0"/>
                <a:cs typeface="Consolas" panose="020B0609020204030204" pitchFamily="49" charset="0"/>
              </a:rPr>
              <a:t>helper</a:t>
            </a:r>
            <a:r>
              <a:rPr lang="en-US" sz="2400" dirty="0">
                <a:latin typeface="Consolas" panose="020B0609020204030204" pitchFamily="49" charset="0"/>
                <a:cs typeface="Consolas" panose="020B0609020204030204" pitchFamily="49" charset="0"/>
              </a:rPr>
              <a:t>(dice, </a:t>
            </a:r>
            <a:r>
              <a:rPr lang="en-US" sz="2400" dirty="0">
                <a:solidFill>
                  <a:schemeClr val="accent2"/>
                </a:solidFill>
                <a:latin typeface="Consolas" panose="020B0609020204030204" pitchFamily="49" charset="0"/>
                <a:cs typeface="Consolas" panose="020B0609020204030204" pitchFamily="49" charset="0"/>
              </a:rPr>
              <a:t>chosen</a:t>
            </a:r>
            <a:r>
              <a:rPr lang="en-US" sz="2400" dirty="0">
                <a:latin typeface="Consolas" panose="020B0609020204030204" pitchFamily="49" charset="0"/>
                <a:cs typeface="Consolas" panose="020B0609020204030204" pitchFamily="49" charset="0"/>
              </a:rPr>
              <a:t>):</a:t>
            </a:r>
          </a:p>
          <a:p>
            <a:pPr eaLnBrk="1" hangingPunct="1">
              <a:lnSpc>
                <a:spcPct val="70000"/>
              </a:lnSpc>
              <a:buFontTx/>
              <a:buNone/>
            </a:pPr>
            <a:r>
              <a:rPr lang="en-US" sz="2400" dirty="0">
                <a:latin typeface="Consolas" panose="020B0609020204030204" pitchFamily="49" charset="0"/>
                <a:cs typeface="Consolas" panose="020B0609020204030204" pitchFamily="49" charset="0"/>
              </a:rPr>
              <a:t>    if dice == 0:</a:t>
            </a:r>
          </a:p>
          <a:p>
            <a:pPr eaLnBrk="1" hangingPunct="1">
              <a:lnSpc>
                <a:spcPct val="70000"/>
              </a:lnSpc>
              <a:buFontTx/>
              <a:buNone/>
            </a:pPr>
            <a:r>
              <a:rPr lang="en-US" sz="2400" dirty="0">
                <a:latin typeface="Consolas" panose="020B0609020204030204" pitchFamily="49" charset="0"/>
                <a:cs typeface="Consolas" panose="020B0609020204030204" pitchFamily="49" charset="0"/>
              </a:rPr>
              <a:t>        print(chosen)   			</a:t>
            </a:r>
            <a:r>
              <a:rPr lang="en-US" sz="2400" dirty="0">
                <a:solidFill>
                  <a:srgbClr val="008000"/>
                </a:solidFill>
                <a:latin typeface="Consolas" panose="020B0609020204030204" pitchFamily="49" charset="0"/>
                <a:cs typeface="Consolas" panose="020B0609020204030204" pitchFamily="49" charset="0"/>
              </a:rPr>
              <a:t>#base case</a:t>
            </a:r>
            <a:endParaRPr lang="en-US" sz="2400" dirty="0">
              <a:latin typeface="Consolas" panose="020B0609020204030204" pitchFamily="49" charset="0"/>
              <a:cs typeface="Consolas" panose="020B0609020204030204" pitchFamily="49" charset="0"/>
            </a:endParaRPr>
          </a:p>
          <a:p>
            <a:pPr eaLnBrk="1" hangingPunct="1">
              <a:lnSpc>
                <a:spcPct val="70000"/>
              </a:lnSpc>
              <a:buFontTx/>
              <a:buNone/>
            </a:pPr>
            <a:r>
              <a:rPr lang="en-US" sz="2400" dirty="0">
                <a:latin typeface="Consolas" panose="020B0609020204030204" pitchFamily="49" charset="0"/>
                <a:cs typeface="Consolas" panose="020B0609020204030204" pitchFamily="49" charset="0"/>
              </a:rPr>
              <a:t>    else:</a:t>
            </a:r>
          </a:p>
          <a:p>
            <a:pPr eaLnBrk="1" hangingPunct="1">
              <a:lnSpc>
                <a:spcPct val="70000"/>
              </a:lnSpc>
              <a:buFontTx/>
              <a:buNone/>
            </a:pPr>
            <a:r>
              <a:rPr lang="en-US" sz="2400" dirty="0">
                <a:latin typeface="Consolas" panose="020B0609020204030204" pitchFamily="49" charset="0"/>
                <a:cs typeface="Consolas" panose="020B0609020204030204" pitchFamily="49" charset="0"/>
              </a:rPr>
              <a:t>        for </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in range(1, 7): </a:t>
            </a:r>
          </a:p>
          <a:p>
            <a:pPr eaLnBrk="1" hangingPunct="1">
              <a:lnSpc>
                <a:spcPct val="70000"/>
              </a:lnSpc>
              <a:buFontTx/>
              <a:buNone/>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chosen.append</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 choose</a:t>
            </a:r>
          </a:p>
          <a:p>
            <a:pPr eaLnBrk="1" hangingPunct="1">
              <a:lnSpc>
                <a:spcPct val="70000"/>
              </a:lnSpc>
              <a:buFontTx/>
              <a:buNone/>
            </a:pPr>
            <a:r>
              <a:rPr lang="en-US" sz="2400" dirty="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helper</a:t>
            </a:r>
            <a:r>
              <a:rPr lang="en-US" sz="2400" dirty="0">
                <a:latin typeface="Consolas" panose="020B0609020204030204" pitchFamily="49" charset="0"/>
                <a:cs typeface="Consolas" panose="020B0609020204030204" pitchFamily="49" charset="0"/>
              </a:rPr>
              <a:t>(dice - 1, chosen) 	</a:t>
            </a:r>
            <a:r>
              <a:rPr lang="en-US" sz="2400" dirty="0">
                <a:solidFill>
                  <a:srgbClr val="008000"/>
                </a:solidFill>
                <a:latin typeface="Consolas" panose="020B0609020204030204" pitchFamily="49" charset="0"/>
                <a:cs typeface="Consolas" panose="020B0609020204030204" pitchFamily="49" charset="0"/>
              </a:rPr>
              <a:t># explore</a:t>
            </a:r>
          </a:p>
          <a:p>
            <a:pPr eaLnBrk="1" hangingPunct="1">
              <a:lnSpc>
                <a:spcPct val="70000"/>
              </a:lnSpc>
              <a:buFontTx/>
              <a:buNone/>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chosen.pop</a:t>
            </a:r>
            <a:r>
              <a:rPr lang="en-US" sz="2400" dirty="0">
                <a:latin typeface="Consolas" panose="020B0609020204030204" pitchFamily="49" charset="0"/>
                <a:cs typeface="Consolas" panose="020B0609020204030204" pitchFamily="49" charset="0"/>
              </a:rPr>
              <a:t>(-1) 			</a:t>
            </a:r>
            <a:r>
              <a:rPr lang="en-US" sz="2400" dirty="0">
                <a:solidFill>
                  <a:srgbClr val="008000"/>
                </a:solidFill>
                <a:latin typeface="Consolas" panose="020B0609020204030204" pitchFamily="49" charset="0"/>
                <a:cs typeface="Consolas" panose="020B0609020204030204" pitchFamily="49" charset="0"/>
              </a:rPr>
              <a:t># un-choose</a:t>
            </a:r>
          </a:p>
        </p:txBody>
      </p:sp>
    </p:spTree>
    <p:extLst>
      <p:ext uri="{BB962C8B-B14F-4D97-AF65-F5344CB8AC3E}">
        <p14:creationId xmlns:p14="http://schemas.microsoft.com/office/powerpoint/2010/main" val="177220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355D-EA64-F18E-D488-6EB36CC1C836}"/>
              </a:ext>
            </a:extLst>
          </p:cNvPr>
          <p:cNvSpPr>
            <a:spLocks noGrp="1"/>
          </p:cNvSpPr>
          <p:nvPr>
            <p:ph type="title"/>
          </p:nvPr>
        </p:nvSpPr>
        <p:spPr/>
        <p:txBody>
          <a:bodyPr/>
          <a:lstStyle/>
          <a:p>
            <a:r>
              <a:rPr lang="en-US" dirty="0"/>
              <a:t>Exercise #2: dice roll sum</a:t>
            </a:r>
          </a:p>
        </p:txBody>
      </p:sp>
      <p:sp>
        <p:nvSpPr>
          <p:cNvPr id="3" name="Content Placeholder 2">
            <a:extLst>
              <a:ext uri="{FF2B5EF4-FFF2-40B4-BE49-F238E27FC236}">
                <a16:creationId xmlns:a16="http://schemas.microsoft.com/office/drawing/2014/main" id="{0BE446A5-FF1C-11A6-96AD-4D4DB5DEEF97}"/>
              </a:ext>
            </a:extLst>
          </p:cNvPr>
          <p:cNvSpPr>
            <a:spLocks noGrp="1"/>
          </p:cNvSpPr>
          <p:nvPr>
            <p:ph idx="1"/>
          </p:nvPr>
        </p:nvSpPr>
        <p:spPr/>
        <p:txBody>
          <a:bodyPr/>
          <a:lstStyle/>
          <a:p>
            <a:r>
              <a:rPr lang="en-US" dirty="0"/>
              <a:t>Write a function </a:t>
            </a:r>
            <a:r>
              <a:rPr lang="en-US" dirty="0" err="1">
                <a:latin typeface="Courier New" panose="02070309020205020404" pitchFamily="49" charset="0"/>
              </a:rPr>
              <a:t>dice_sum</a:t>
            </a:r>
            <a:r>
              <a:rPr lang="en-US" dirty="0"/>
              <a:t> similar to </a:t>
            </a:r>
            <a:r>
              <a:rPr lang="en-US" dirty="0" err="1">
                <a:latin typeface="Courier New" panose="02070309020205020404" pitchFamily="49" charset="0"/>
              </a:rPr>
              <a:t>dice_roll</a:t>
            </a:r>
            <a:r>
              <a:rPr lang="en-US" dirty="0"/>
              <a:t>, but it also accepts a desired sum and prints only arrangements that add up to exactly that sum.</a:t>
            </a:r>
          </a:p>
          <a:p>
            <a:pPr marL="0" indent="0">
              <a:buNone/>
            </a:pPr>
            <a:r>
              <a:rPr lang="en-US" dirty="0"/>
              <a:t>	</a:t>
            </a:r>
            <a:r>
              <a:rPr lang="en-US" dirty="0" err="1">
                <a:latin typeface="Courier New" panose="02070309020205020404" pitchFamily="49" charset="0"/>
              </a:rPr>
              <a:t>dice_sum</a:t>
            </a:r>
            <a:r>
              <a:rPr lang="en-US" dirty="0">
                <a:latin typeface="Courier New" panose="02070309020205020404" pitchFamily="49" charset="0"/>
              </a:rPr>
              <a:t>(2, 7)			</a:t>
            </a:r>
            <a:r>
              <a:rPr lang="en-US" dirty="0" err="1">
                <a:latin typeface="Courier New" panose="02070309020205020404" pitchFamily="49" charset="0"/>
              </a:rPr>
              <a:t>dice_sum</a:t>
            </a:r>
            <a:r>
              <a:rPr lang="en-US" dirty="0">
                <a:latin typeface="Courier New" panose="02070309020205020404" pitchFamily="49" charset="0"/>
              </a:rPr>
              <a:t>(3, 7)</a:t>
            </a:r>
            <a:br>
              <a:rPr lang="en-US" dirty="0"/>
            </a:br>
            <a:endParaRPr lang="en-US" dirty="0"/>
          </a:p>
        </p:txBody>
      </p:sp>
      <p:sp>
        <p:nvSpPr>
          <p:cNvPr id="4" name="Text Box 20">
            <a:extLst>
              <a:ext uri="{FF2B5EF4-FFF2-40B4-BE49-F238E27FC236}">
                <a16:creationId xmlns:a16="http://schemas.microsoft.com/office/drawing/2014/main" id="{92A20BEE-5DF6-DC4E-7F12-473524E596DB}"/>
              </a:ext>
            </a:extLst>
          </p:cNvPr>
          <p:cNvSpPr txBox="1">
            <a:spLocks noChangeArrowheads="1"/>
          </p:cNvSpPr>
          <p:nvPr/>
        </p:nvSpPr>
        <p:spPr bwMode="auto">
          <a:xfrm>
            <a:off x="2497017" y="3184584"/>
            <a:ext cx="1290738" cy="2040559"/>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lnSpc>
                <a:spcPct val="70000"/>
              </a:lnSpc>
              <a:spcBef>
                <a:spcPct val="20000"/>
              </a:spcBef>
              <a:spcAft>
                <a:spcPts val="0"/>
              </a:spcAft>
              <a:defRPr/>
            </a:pPr>
            <a:r>
              <a:rPr lang="en-US" sz="2400" dirty="0">
                <a:latin typeface="Courier New" charset="0"/>
                <a:ea typeface="+mn-ea"/>
              </a:rPr>
              <a:t>[1, 6]</a:t>
            </a:r>
          </a:p>
          <a:p>
            <a:pPr eaLnBrk="1" fontAlgn="auto" hangingPunct="1">
              <a:lnSpc>
                <a:spcPct val="70000"/>
              </a:lnSpc>
              <a:spcBef>
                <a:spcPct val="20000"/>
              </a:spcBef>
              <a:spcAft>
                <a:spcPts val="0"/>
              </a:spcAft>
              <a:defRPr/>
            </a:pPr>
            <a:r>
              <a:rPr lang="en-US" sz="2400" dirty="0">
                <a:latin typeface="Courier New" charset="0"/>
                <a:ea typeface="+mn-ea"/>
              </a:rPr>
              <a:t>[2, 5]</a:t>
            </a:r>
          </a:p>
          <a:p>
            <a:pPr eaLnBrk="1" fontAlgn="auto" hangingPunct="1">
              <a:lnSpc>
                <a:spcPct val="70000"/>
              </a:lnSpc>
              <a:spcBef>
                <a:spcPct val="20000"/>
              </a:spcBef>
              <a:spcAft>
                <a:spcPts val="0"/>
              </a:spcAft>
              <a:defRPr/>
            </a:pPr>
            <a:r>
              <a:rPr lang="en-US" sz="2400" dirty="0">
                <a:latin typeface="Courier New" charset="0"/>
                <a:ea typeface="+mn-ea"/>
              </a:rPr>
              <a:t>[3, 4]</a:t>
            </a:r>
          </a:p>
          <a:p>
            <a:pPr eaLnBrk="1" fontAlgn="auto" hangingPunct="1">
              <a:lnSpc>
                <a:spcPct val="70000"/>
              </a:lnSpc>
              <a:spcBef>
                <a:spcPct val="20000"/>
              </a:spcBef>
              <a:spcAft>
                <a:spcPts val="0"/>
              </a:spcAft>
              <a:defRPr/>
            </a:pPr>
            <a:r>
              <a:rPr lang="en-US" sz="2400" dirty="0">
                <a:latin typeface="Courier New" charset="0"/>
                <a:ea typeface="+mn-ea"/>
              </a:rPr>
              <a:t>[4, 3]</a:t>
            </a:r>
          </a:p>
          <a:p>
            <a:pPr eaLnBrk="1" fontAlgn="auto" hangingPunct="1">
              <a:lnSpc>
                <a:spcPct val="70000"/>
              </a:lnSpc>
              <a:spcBef>
                <a:spcPct val="20000"/>
              </a:spcBef>
              <a:spcAft>
                <a:spcPts val="0"/>
              </a:spcAft>
              <a:defRPr/>
            </a:pPr>
            <a:r>
              <a:rPr lang="en-US" sz="2400" dirty="0">
                <a:latin typeface="Courier New" charset="0"/>
                <a:ea typeface="+mn-ea"/>
              </a:rPr>
              <a:t>[5, 2]</a:t>
            </a:r>
          </a:p>
          <a:p>
            <a:pPr eaLnBrk="1" fontAlgn="auto" hangingPunct="1">
              <a:lnSpc>
                <a:spcPct val="70000"/>
              </a:lnSpc>
              <a:spcBef>
                <a:spcPct val="20000"/>
              </a:spcBef>
              <a:spcAft>
                <a:spcPts val="0"/>
              </a:spcAft>
              <a:defRPr/>
            </a:pPr>
            <a:r>
              <a:rPr lang="en-US" sz="2400" dirty="0">
                <a:latin typeface="Courier New" charset="0"/>
                <a:ea typeface="+mn-ea"/>
              </a:rPr>
              <a:t>[6, 1]</a:t>
            </a:r>
          </a:p>
        </p:txBody>
      </p:sp>
      <p:sp>
        <p:nvSpPr>
          <p:cNvPr id="5" name="Text Box 19">
            <a:extLst>
              <a:ext uri="{FF2B5EF4-FFF2-40B4-BE49-F238E27FC236}">
                <a16:creationId xmlns:a16="http://schemas.microsoft.com/office/drawing/2014/main" id="{E9AAD71D-AF5D-ABA2-E2BD-7E35ACBFDEC2}"/>
              </a:ext>
            </a:extLst>
          </p:cNvPr>
          <p:cNvSpPr txBox="1">
            <a:spLocks noChangeArrowheads="1"/>
          </p:cNvSpPr>
          <p:nvPr/>
        </p:nvSpPr>
        <p:spPr bwMode="auto">
          <a:xfrm>
            <a:off x="5720861" y="3185701"/>
            <a:ext cx="1852246" cy="2705356"/>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eaLnBrk="1" fontAlgn="auto" hangingPunct="1">
              <a:lnSpc>
                <a:spcPct val="70000"/>
              </a:lnSpc>
              <a:spcBef>
                <a:spcPct val="20000"/>
              </a:spcBef>
              <a:spcAft>
                <a:spcPts val="0"/>
              </a:spcAft>
              <a:defRPr/>
            </a:pPr>
            <a:r>
              <a:rPr lang="en-US" sz="2400" dirty="0">
                <a:latin typeface="Courier New" charset="0"/>
                <a:ea typeface="+mn-ea"/>
              </a:rPr>
              <a:t>[1, 1, 5]</a:t>
            </a:r>
          </a:p>
          <a:p>
            <a:pPr eaLnBrk="1" fontAlgn="auto" hangingPunct="1">
              <a:lnSpc>
                <a:spcPct val="70000"/>
              </a:lnSpc>
              <a:spcBef>
                <a:spcPct val="20000"/>
              </a:spcBef>
              <a:spcAft>
                <a:spcPts val="0"/>
              </a:spcAft>
              <a:defRPr/>
            </a:pPr>
            <a:r>
              <a:rPr lang="en-US" sz="2400" dirty="0">
                <a:latin typeface="Courier New" charset="0"/>
                <a:ea typeface="+mn-ea"/>
              </a:rPr>
              <a:t>[1, 2, 4]</a:t>
            </a:r>
          </a:p>
          <a:p>
            <a:pPr eaLnBrk="1" fontAlgn="auto" hangingPunct="1">
              <a:lnSpc>
                <a:spcPct val="70000"/>
              </a:lnSpc>
              <a:spcBef>
                <a:spcPct val="20000"/>
              </a:spcBef>
              <a:spcAft>
                <a:spcPts val="0"/>
              </a:spcAft>
              <a:defRPr/>
            </a:pPr>
            <a:r>
              <a:rPr lang="en-US" sz="2400" dirty="0">
                <a:latin typeface="Courier New" charset="0"/>
                <a:ea typeface="+mn-ea"/>
              </a:rPr>
              <a:t>[1, 3, 3]</a:t>
            </a:r>
          </a:p>
          <a:p>
            <a:pPr eaLnBrk="1" fontAlgn="auto" hangingPunct="1">
              <a:lnSpc>
                <a:spcPct val="70000"/>
              </a:lnSpc>
              <a:spcBef>
                <a:spcPct val="20000"/>
              </a:spcBef>
              <a:spcAft>
                <a:spcPts val="0"/>
              </a:spcAft>
              <a:defRPr/>
            </a:pPr>
            <a:r>
              <a:rPr lang="en-US" sz="2400" dirty="0">
                <a:latin typeface="Courier New" charset="0"/>
                <a:ea typeface="+mn-ea"/>
              </a:rPr>
              <a:t>[1, 4, 2]</a:t>
            </a:r>
          </a:p>
          <a:p>
            <a:pPr eaLnBrk="1" fontAlgn="auto" hangingPunct="1">
              <a:lnSpc>
                <a:spcPct val="70000"/>
              </a:lnSpc>
              <a:spcBef>
                <a:spcPct val="20000"/>
              </a:spcBef>
              <a:spcAft>
                <a:spcPts val="0"/>
              </a:spcAft>
              <a:defRPr/>
            </a:pPr>
            <a:r>
              <a:rPr lang="en-US" sz="2400" dirty="0">
                <a:latin typeface="Courier New" charset="0"/>
                <a:ea typeface="+mn-ea"/>
              </a:rPr>
              <a:t>[1, 5, 1]</a:t>
            </a:r>
          </a:p>
          <a:p>
            <a:pPr eaLnBrk="1" fontAlgn="auto" hangingPunct="1">
              <a:lnSpc>
                <a:spcPct val="70000"/>
              </a:lnSpc>
              <a:spcBef>
                <a:spcPct val="20000"/>
              </a:spcBef>
              <a:spcAft>
                <a:spcPts val="0"/>
              </a:spcAft>
              <a:defRPr/>
            </a:pPr>
            <a:r>
              <a:rPr lang="en-US" sz="2400" dirty="0">
                <a:latin typeface="Courier New" charset="0"/>
                <a:ea typeface="+mn-ea"/>
              </a:rPr>
              <a:t>[2, 1, 4]</a:t>
            </a:r>
          </a:p>
          <a:p>
            <a:pPr eaLnBrk="1" fontAlgn="auto" hangingPunct="1">
              <a:lnSpc>
                <a:spcPct val="70000"/>
              </a:lnSpc>
              <a:spcBef>
                <a:spcPct val="20000"/>
              </a:spcBef>
              <a:spcAft>
                <a:spcPts val="0"/>
              </a:spcAft>
              <a:defRPr/>
            </a:pPr>
            <a:r>
              <a:rPr lang="en-US" sz="2400" dirty="0">
                <a:latin typeface="Courier New" charset="0"/>
                <a:ea typeface="+mn-ea"/>
              </a:rPr>
              <a:t>[2, 2, 3]</a:t>
            </a:r>
          </a:p>
          <a:p>
            <a:pPr eaLnBrk="1" fontAlgn="auto" hangingPunct="1">
              <a:lnSpc>
                <a:spcPct val="70000"/>
              </a:lnSpc>
              <a:spcBef>
                <a:spcPct val="20000"/>
              </a:spcBef>
              <a:spcAft>
                <a:spcPts val="0"/>
              </a:spcAft>
              <a:defRPr/>
            </a:pPr>
            <a:r>
              <a:rPr lang="en-US" sz="2400" dirty="0">
                <a:latin typeface="Courier New" charset="0"/>
                <a:ea typeface="+mn-ea"/>
              </a:rPr>
              <a:t>[2, 3, 2]</a:t>
            </a:r>
          </a:p>
        </p:txBody>
      </p:sp>
      <p:sp>
        <p:nvSpPr>
          <p:cNvPr id="7" name="TextBox 6">
            <a:extLst>
              <a:ext uri="{FF2B5EF4-FFF2-40B4-BE49-F238E27FC236}">
                <a16:creationId xmlns:a16="http://schemas.microsoft.com/office/drawing/2014/main" id="{E30C7007-DF43-937D-670F-56949454EF63}"/>
              </a:ext>
            </a:extLst>
          </p:cNvPr>
          <p:cNvSpPr txBox="1"/>
          <p:nvPr/>
        </p:nvSpPr>
        <p:spPr>
          <a:xfrm>
            <a:off x="7743849" y="3184584"/>
            <a:ext cx="2052738" cy="2372957"/>
          </a:xfrm>
          <a:prstGeom prst="rect">
            <a:avLst/>
          </a:prstGeom>
          <a:noFill/>
        </p:spPr>
        <p:txBody>
          <a:bodyPr wrap="square">
            <a:spAutoFit/>
          </a:bodyPr>
          <a:lstStyle/>
          <a:p>
            <a:pPr eaLnBrk="1" fontAlgn="auto" hangingPunct="1">
              <a:lnSpc>
                <a:spcPct val="70000"/>
              </a:lnSpc>
              <a:spcBef>
                <a:spcPct val="20000"/>
              </a:spcBef>
              <a:spcAft>
                <a:spcPts val="0"/>
              </a:spcAft>
              <a:defRPr/>
            </a:pPr>
            <a:r>
              <a:rPr lang="en-US" sz="2400" dirty="0">
                <a:latin typeface="Courier New" charset="0"/>
                <a:ea typeface="+mn-ea"/>
              </a:rPr>
              <a:t>[2, 4, 1]</a:t>
            </a:r>
          </a:p>
          <a:p>
            <a:pPr eaLnBrk="1" fontAlgn="auto" hangingPunct="1">
              <a:lnSpc>
                <a:spcPct val="70000"/>
              </a:lnSpc>
              <a:spcBef>
                <a:spcPct val="20000"/>
              </a:spcBef>
              <a:spcAft>
                <a:spcPts val="0"/>
              </a:spcAft>
              <a:defRPr/>
            </a:pPr>
            <a:r>
              <a:rPr lang="en-US" sz="2400" dirty="0">
                <a:latin typeface="Courier New" charset="0"/>
                <a:ea typeface="+mn-ea"/>
              </a:rPr>
              <a:t>[3, 1, 3]</a:t>
            </a:r>
          </a:p>
          <a:p>
            <a:pPr eaLnBrk="1" fontAlgn="auto" hangingPunct="1">
              <a:lnSpc>
                <a:spcPct val="70000"/>
              </a:lnSpc>
              <a:spcBef>
                <a:spcPct val="20000"/>
              </a:spcBef>
              <a:spcAft>
                <a:spcPts val="0"/>
              </a:spcAft>
              <a:defRPr/>
            </a:pPr>
            <a:r>
              <a:rPr lang="en-US" sz="2400" dirty="0">
                <a:latin typeface="Courier New" charset="0"/>
                <a:ea typeface="+mn-ea"/>
              </a:rPr>
              <a:t>[3, 2, 2]</a:t>
            </a:r>
          </a:p>
          <a:p>
            <a:pPr eaLnBrk="1" fontAlgn="auto" hangingPunct="1">
              <a:lnSpc>
                <a:spcPct val="70000"/>
              </a:lnSpc>
              <a:spcBef>
                <a:spcPct val="20000"/>
              </a:spcBef>
              <a:spcAft>
                <a:spcPts val="0"/>
              </a:spcAft>
              <a:defRPr/>
            </a:pPr>
            <a:r>
              <a:rPr lang="en-US" sz="2400" dirty="0">
                <a:latin typeface="Courier New" charset="0"/>
                <a:ea typeface="+mn-ea"/>
              </a:rPr>
              <a:t>[3, 3, 1]</a:t>
            </a:r>
          </a:p>
          <a:p>
            <a:pPr eaLnBrk="1" fontAlgn="auto" hangingPunct="1">
              <a:lnSpc>
                <a:spcPct val="70000"/>
              </a:lnSpc>
              <a:spcBef>
                <a:spcPct val="20000"/>
              </a:spcBef>
              <a:spcAft>
                <a:spcPts val="0"/>
              </a:spcAft>
              <a:defRPr/>
            </a:pPr>
            <a:r>
              <a:rPr lang="en-US" sz="2400" dirty="0">
                <a:latin typeface="Courier New" charset="0"/>
                <a:ea typeface="+mn-ea"/>
              </a:rPr>
              <a:t>[4, 1, 2]</a:t>
            </a:r>
          </a:p>
          <a:p>
            <a:pPr eaLnBrk="1" fontAlgn="auto" hangingPunct="1">
              <a:lnSpc>
                <a:spcPct val="70000"/>
              </a:lnSpc>
              <a:spcBef>
                <a:spcPct val="20000"/>
              </a:spcBef>
              <a:spcAft>
                <a:spcPts val="0"/>
              </a:spcAft>
              <a:defRPr/>
            </a:pPr>
            <a:r>
              <a:rPr lang="en-US" sz="2400" dirty="0">
                <a:latin typeface="Courier New" charset="0"/>
                <a:ea typeface="+mn-ea"/>
              </a:rPr>
              <a:t>[4, 2, 1]</a:t>
            </a:r>
          </a:p>
          <a:p>
            <a:pPr eaLnBrk="1" fontAlgn="auto" hangingPunct="1">
              <a:lnSpc>
                <a:spcPct val="70000"/>
              </a:lnSpc>
              <a:spcBef>
                <a:spcPct val="20000"/>
              </a:spcBef>
              <a:spcAft>
                <a:spcPts val="0"/>
              </a:spcAft>
              <a:defRPr/>
            </a:pPr>
            <a:r>
              <a:rPr lang="en-US" sz="2400" dirty="0">
                <a:latin typeface="Courier New" charset="0"/>
                <a:ea typeface="+mn-ea"/>
              </a:rPr>
              <a:t>[5, 1, 1]</a:t>
            </a:r>
            <a:endParaRPr lang="en-US" sz="2400" dirty="0"/>
          </a:p>
        </p:txBody>
      </p:sp>
    </p:spTree>
    <p:extLst>
      <p:ext uri="{BB962C8B-B14F-4D97-AF65-F5344CB8AC3E}">
        <p14:creationId xmlns:p14="http://schemas.microsoft.com/office/powerpoint/2010/main" val="383944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6612-A2F0-DFD1-CE9B-58C20E2E6A06}"/>
              </a:ext>
            </a:extLst>
          </p:cNvPr>
          <p:cNvSpPr>
            <a:spLocks noGrp="1"/>
          </p:cNvSpPr>
          <p:nvPr>
            <p:ph type="title"/>
          </p:nvPr>
        </p:nvSpPr>
        <p:spPr/>
        <p:txBody>
          <a:bodyPr>
            <a:normAutofit/>
          </a:bodyPr>
          <a:lstStyle/>
          <a:p>
            <a:r>
              <a:rPr lang="en-US" dirty="0"/>
              <a:t>Consider all paths?</a:t>
            </a:r>
          </a:p>
        </p:txBody>
      </p:sp>
      <p:graphicFrame>
        <p:nvGraphicFramePr>
          <p:cNvPr id="4" name="Group 231">
            <a:extLst>
              <a:ext uri="{FF2B5EF4-FFF2-40B4-BE49-F238E27FC236}">
                <a16:creationId xmlns:a16="http://schemas.microsoft.com/office/drawing/2014/main" id="{816E769A-23C5-3B23-4961-1260E6BD09B3}"/>
              </a:ext>
            </a:extLst>
          </p:cNvPr>
          <p:cNvGraphicFramePr>
            <a:graphicFrameLocks noGrp="1"/>
          </p:cNvGraphicFramePr>
          <p:nvPr>
            <p:extLst>
              <p:ext uri="{D42A27DB-BD31-4B8C-83A1-F6EECF244321}">
                <p14:modId xmlns:p14="http://schemas.microsoft.com/office/powerpoint/2010/main" val="2826545481"/>
              </p:ext>
            </p:extLst>
          </p:nvPr>
        </p:nvGraphicFramePr>
        <p:xfrm>
          <a:off x="4108451" y="1811331"/>
          <a:ext cx="3976687" cy="731838"/>
        </p:xfrm>
        <a:graphic>
          <a:graphicData uri="http://schemas.openxmlformats.org/drawingml/2006/table">
            <a:tbl>
              <a:tblPr/>
              <a:tblGrid>
                <a:gridCol w="1020762">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698625">
                  <a:extLst>
                    <a:ext uri="{9D8B030D-6E8A-4147-A177-3AD203B41FA5}">
                      <a16:colId xmlns:a16="http://schemas.microsoft.com/office/drawing/2014/main" val="20002"/>
                    </a:ext>
                  </a:extLst>
                </a:gridCol>
              </a:tblGrid>
              <a:tr h="3659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charset="0"/>
                          <a:ea typeface="ＭＳ Ｐゴシック" charset="0"/>
                        </a:rPr>
                        <a:t>chosen</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2F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charset="0"/>
                          <a:ea typeface="ＭＳ Ｐゴシック" charset="0"/>
                        </a:rPr>
                        <a:t>available</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2F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charset="0"/>
                          <a:ea typeface="ＭＳ Ｐゴシック" charset="0"/>
                        </a:rPr>
                        <a:t>desired sum</a:t>
                      </a: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2F3"/>
                    </a:solidFill>
                  </a:tcPr>
                </a:tc>
                <a:extLst>
                  <a:ext uri="{0D108BD9-81ED-4DB2-BD59-A6C34878D82A}">
                    <a16:rowId xmlns:a16="http://schemas.microsoft.com/office/drawing/2014/main" val="10000"/>
                  </a:ext>
                </a:extLst>
              </a:tr>
              <a:tr h="3659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3 dice</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5</a:t>
                      </a: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Line 14">
            <a:extLst>
              <a:ext uri="{FF2B5EF4-FFF2-40B4-BE49-F238E27FC236}">
                <a16:creationId xmlns:a16="http://schemas.microsoft.com/office/drawing/2014/main" id="{49338A38-1E3B-2B47-0B70-4F8B9A9B9EF1}"/>
              </a:ext>
            </a:extLst>
          </p:cNvPr>
          <p:cNvSpPr>
            <a:spLocks noChangeShapeType="1"/>
          </p:cNvSpPr>
          <p:nvPr/>
        </p:nvSpPr>
        <p:spPr bwMode="auto">
          <a:xfrm flipH="1">
            <a:off x="2971800" y="2649531"/>
            <a:ext cx="316865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6" name="Group 232">
            <a:extLst>
              <a:ext uri="{FF2B5EF4-FFF2-40B4-BE49-F238E27FC236}">
                <a16:creationId xmlns:a16="http://schemas.microsoft.com/office/drawing/2014/main" id="{2D8C6988-ED9D-CD94-D636-63C1F24593F7}"/>
              </a:ext>
            </a:extLst>
          </p:cNvPr>
          <p:cNvGraphicFramePr>
            <a:graphicFrameLocks noGrp="1"/>
          </p:cNvGraphicFramePr>
          <p:nvPr>
            <p:extLst>
              <p:ext uri="{D42A27DB-BD31-4B8C-83A1-F6EECF244321}">
                <p14:modId xmlns:p14="http://schemas.microsoft.com/office/powerpoint/2010/main" val="1319627388"/>
              </p:ext>
            </p:extLst>
          </p:nvPr>
        </p:nvGraphicFramePr>
        <p:xfrm>
          <a:off x="1752601" y="2928931"/>
          <a:ext cx="1230313" cy="365238"/>
        </p:xfrm>
        <a:graphic>
          <a:graphicData uri="http://schemas.openxmlformats.org/drawingml/2006/table">
            <a:tbl>
              <a:tblPr/>
              <a:tblGrid>
                <a:gridCol w="379413">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accent2"/>
                          </a:solidFill>
                          <a:effectLst/>
                          <a:latin typeface="Tahoma" charset="0"/>
                          <a:ea typeface="ＭＳ Ｐゴシック" charset="0"/>
                        </a:rPr>
                        <a:t>1</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245">
            <a:extLst>
              <a:ext uri="{FF2B5EF4-FFF2-40B4-BE49-F238E27FC236}">
                <a16:creationId xmlns:a16="http://schemas.microsoft.com/office/drawing/2014/main" id="{01CFBBB8-7CA6-EA74-7D52-ADFF32CA0D49}"/>
              </a:ext>
            </a:extLst>
          </p:cNvPr>
          <p:cNvGraphicFramePr>
            <a:graphicFrameLocks noGrp="1"/>
          </p:cNvGraphicFramePr>
          <p:nvPr>
            <p:extLst>
              <p:ext uri="{D42A27DB-BD31-4B8C-83A1-F6EECF244321}">
                <p14:modId xmlns:p14="http://schemas.microsoft.com/office/powerpoint/2010/main" val="3966480473"/>
              </p:ext>
            </p:extLst>
          </p:nvPr>
        </p:nvGraphicFramePr>
        <p:xfrm>
          <a:off x="1600201" y="3690931"/>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a:t>
                      </a:r>
                      <a:r>
                        <a:rPr kumimoji="0" lang="en-US" sz="1800" b="0" i="0" u="none" strike="noStrike" cap="none" normalizeH="0" baseline="0">
                          <a:ln>
                            <a:noFill/>
                          </a:ln>
                          <a:solidFill>
                            <a:schemeClr val="accent2"/>
                          </a:solidFill>
                          <a:effectLst/>
                          <a:latin typeface="Tahoma" charset="0"/>
                          <a:ea typeface="ＭＳ Ｐゴシック" charset="0"/>
                        </a:rPr>
                        <a:t>1</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Line 31">
            <a:extLst>
              <a:ext uri="{FF2B5EF4-FFF2-40B4-BE49-F238E27FC236}">
                <a16:creationId xmlns:a16="http://schemas.microsoft.com/office/drawing/2014/main" id="{2063143E-C72C-B6A7-30A9-2AA8952B621D}"/>
              </a:ext>
            </a:extLst>
          </p:cNvPr>
          <p:cNvSpPr>
            <a:spLocks noChangeShapeType="1"/>
          </p:cNvSpPr>
          <p:nvPr/>
        </p:nvSpPr>
        <p:spPr bwMode="auto">
          <a:xfrm flipH="1">
            <a:off x="2209800" y="3335331"/>
            <a:ext cx="76200" cy="3810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9" name="Group 316">
            <a:extLst>
              <a:ext uri="{FF2B5EF4-FFF2-40B4-BE49-F238E27FC236}">
                <a16:creationId xmlns:a16="http://schemas.microsoft.com/office/drawing/2014/main" id="{93159DC7-0ECB-60E8-9809-35C163A23865}"/>
              </a:ext>
            </a:extLst>
          </p:cNvPr>
          <p:cNvGraphicFramePr>
            <a:graphicFrameLocks noGrp="1"/>
          </p:cNvGraphicFramePr>
          <p:nvPr>
            <p:extLst>
              <p:ext uri="{D42A27DB-BD31-4B8C-83A1-F6EECF244321}">
                <p14:modId xmlns:p14="http://schemas.microsoft.com/office/powerpoint/2010/main" val="3716861410"/>
              </p:ext>
            </p:extLst>
          </p:nvPr>
        </p:nvGraphicFramePr>
        <p:xfrm>
          <a:off x="1644651" y="4452931"/>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1, 1, </a:t>
                      </a:r>
                      <a:r>
                        <a:rPr kumimoji="0" lang="en-US" sz="1800" b="0" i="0" u="none" strike="noStrike" cap="none" normalizeH="0" baseline="0" dirty="0">
                          <a:ln>
                            <a:noFill/>
                          </a:ln>
                          <a:solidFill>
                            <a:schemeClr val="accent2"/>
                          </a:solidFill>
                          <a:effectLst/>
                          <a:latin typeface="Tahoma" charset="0"/>
                          <a:ea typeface="ＭＳ Ｐゴシック" charset="0"/>
                        </a:rPr>
                        <a:t>1</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0" name="Group 247">
            <a:extLst>
              <a:ext uri="{FF2B5EF4-FFF2-40B4-BE49-F238E27FC236}">
                <a16:creationId xmlns:a16="http://schemas.microsoft.com/office/drawing/2014/main" id="{2B900405-23F8-54AC-FF53-0B1A6DAE4C57}"/>
              </a:ext>
            </a:extLst>
          </p:cNvPr>
          <p:cNvGraphicFramePr>
            <a:graphicFrameLocks noGrp="1"/>
          </p:cNvGraphicFramePr>
          <p:nvPr>
            <p:extLst>
              <p:ext uri="{D42A27DB-BD31-4B8C-83A1-F6EECF244321}">
                <p14:modId xmlns:p14="http://schemas.microsoft.com/office/powerpoint/2010/main" val="816924348"/>
              </p:ext>
            </p:extLst>
          </p:nvPr>
        </p:nvGraphicFramePr>
        <p:xfrm>
          <a:off x="3057526" y="3690931"/>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a:t>
                      </a:r>
                      <a:r>
                        <a:rPr kumimoji="0" lang="en-US" sz="1800" b="0" i="0" u="none" strike="noStrike" cap="none" normalizeH="0" baseline="0">
                          <a:ln>
                            <a:noFill/>
                          </a:ln>
                          <a:solidFill>
                            <a:schemeClr val="accent2"/>
                          </a:solidFill>
                          <a:effectLst/>
                          <a:latin typeface="Tahoma" charset="0"/>
                          <a:ea typeface="ＭＳ Ｐゴシック" charset="0"/>
                        </a:rPr>
                        <a:t>2</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249">
            <a:extLst>
              <a:ext uri="{FF2B5EF4-FFF2-40B4-BE49-F238E27FC236}">
                <a16:creationId xmlns:a16="http://schemas.microsoft.com/office/drawing/2014/main" id="{91E0CCC7-9B02-3B0B-6BC6-4DF7F561F7A4}"/>
              </a:ext>
            </a:extLst>
          </p:cNvPr>
          <p:cNvGraphicFramePr>
            <a:graphicFrameLocks noGrp="1"/>
          </p:cNvGraphicFramePr>
          <p:nvPr>
            <p:extLst>
              <p:ext uri="{D42A27DB-BD31-4B8C-83A1-F6EECF244321}">
                <p14:modId xmlns:p14="http://schemas.microsoft.com/office/powerpoint/2010/main" val="2396173391"/>
              </p:ext>
            </p:extLst>
          </p:nvPr>
        </p:nvGraphicFramePr>
        <p:xfrm>
          <a:off x="4581526" y="3690931"/>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a:t>
                      </a:r>
                      <a:r>
                        <a:rPr kumimoji="0" lang="en-US" sz="1800" b="0" i="0" u="none" strike="noStrike" cap="none" normalizeH="0" baseline="0">
                          <a:ln>
                            <a:noFill/>
                          </a:ln>
                          <a:solidFill>
                            <a:schemeClr val="accent2"/>
                          </a:solidFill>
                          <a:effectLst/>
                          <a:latin typeface="Tahoma" charset="0"/>
                          <a:ea typeface="ＭＳ Ｐゴシック" charset="0"/>
                        </a:rPr>
                        <a:t> 3</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Group 251">
            <a:extLst>
              <a:ext uri="{FF2B5EF4-FFF2-40B4-BE49-F238E27FC236}">
                <a16:creationId xmlns:a16="http://schemas.microsoft.com/office/drawing/2014/main" id="{C0A8D649-6418-D4A4-B522-D1AA4DA354D8}"/>
              </a:ext>
            </a:extLst>
          </p:cNvPr>
          <p:cNvGraphicFramePr>
            <a:graphicFrameLocks noGrp="1"/>
          </p:cNvGraphicFramePr>
          <p:nvPr>
            <p:extLst>
              <p:ext uri="{D42A27DB-BD31-4B8C-83A1-F6EECF244321}">
                <p14:modId xmlns:p14="http://schemas.microsoft.com/office/powerpoint/2010/main" val="1778899685"/>
              </p:ext>
            </p:extLst>
          </p:nvPr>
        </p:nvGraphicFramePr>
        <p:xfrm>
          <a:off x="6105526" y="3690931"/>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a:t>
                      </a:r>
                      <a:r>
                        <a:rPr kumimoji="0" lang="en-US" sz="1800" b="0" i="0" u="none" strike="noStrike" cap="none" normalizeH="0" baseline="0">
                          <a:ln>
                            <a:noFill/>
                          </a:ln>
                          <a:solidFill>
                            <a:schemeClr val="accent2"/>
                          </a:solidFill>
                          <a:effectLst/>
                          <a:latin typeface="Tahoma" charset="0"/>
                          <a:ea typeface="ＭＳ Ｐゴシック" charset="0"/>
                        </a:rPr>
                        <a:t>4</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 name="Group 237">
            <a:extLst>
              <a:ext uri="{FF2B5EF4-FFF2-40B4-BE49-F238E27FC236}">
                <a16:creationId xmlns:a16="http://schemas.microsoft.com/office/drawing/2014/main" id="{038958AB-B5B7-5C82-A199-062C89EC5BA7}"/>
              </a:ext>
            </a:extLst>
          </p:cNvPr>
          <p:cNvGraphicFramePr>
            <a:graphicFrameLocks noGrp="1"/>
          </p:cNvGraphicFramePr>
          <p:nvPr>
            <p:extLst>
              <p:ext uri="{D42A27DB-BD31-4B8C-83A1-F6EECF244321}">
                <p14:modId xmlns:p14="http://schemas.microsoft.com/office/powerpoint/2010/main" val="3073680316"/>
              </p:ext>
            </p:extLst>
          </p:nvPr>
        </p:nvGraphicFramePr>
        <p:xfrm>
          <a:off x="9299576" y="2928931"/>
          <a:ext cx="1216025" cy="365238"/>
        </p:xfrm>
        <a:graphic>
          <a:graphicData uri="http://schemas.openxmlformats.org/drawingml/2006/table">
            <a:tbl>
              <a:tblPr/>
              <a:tblGrid>
                <a:gridCol w="365125">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accent2"/>
                          </a:solidFill>
                          <a:effectLst/>
                          <a:latin typeface="Tahoma" charset="0"/>
                          <a:ea typeface="ＭＳ Ｐゴシック" charset="0"/>
                        </a:rPr>
                        <a:t>6</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Line 80">
            <a:extLst>
              <a:ext uri="{FF2B5EF4-FFF2-40B4-BE49-F238E27FC236}">
                <a16:creationId xmlns:a16="http://schemas.microsoft.com/office/drawing/2014/main" id="{D8176135-3653-4421-091E-0CA043404C97}"/>
              </a:ext>
            </a:extLst>
          </p:cNvPr>
          <p:cNvSpPr>
            <a:spLocks noChangeShapeType="1"/>
          </p:cNvSpPr>
          <p:nvPr/>
        </p:nvSpPr>
        <p:spPr bwMode="auto">
          <a:xfrm>
            <a:off x="6216650" y="2649531"/>
            <a:ext cx="79375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5" name="Line 81">
            <a:extLst>
              <a:ext uri="{FF2B5EF4-FFF2-40B4-BE49-F238E27FC236}">
                <a16:creationId xmlns:a16="http://schemas.microsoft.com/office/drawing/2014/main" id="{7A40864D-27BC-C2E4-6DF1-C7A3E7E21305}"/>
              </a:ext>
            </a:extLst>
          </p:cNvPr>
          <p:cNvSpPr>
            <a:spLocks noChangeShapeType="1"/>
          </p:cNvSpPr>
          <p:nvPr/>
        </p:nvSpPr>
        <p:spPr bwMode="auto">
          <a:xfrm>
            <a:off x="2286001" y="3335331"/>
            <a:ext cx="1598613" cy="355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6" name="Line 82">
            <a:extLst>
              <a:ext uri="{FF2B5EF4-FFF2-40B4-BE49-F238E27FC236}">
                <a16:creationId xmlns:a16="http://schemas.microsoft.com/office/drawing/2014/main" id="{A4AF11E0-770F-3084-378B-F074D1994DEC}"/>
              </a:ext>
            </a:extLst>
          </p:cNvPr>
          <p:cNvSpPr>
            <a:spLocks noChangeShapeType="1"/>
          </p:cNvSpPr>
          <p:nvPr/>
        </p:nvSpPr>
        <p:spPr bwMode="auto">
          <a:xfrm>
            <a:off x="2362201" y="3335331"/>
            <a:ext cx="3198813" cy="355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7" name="Line 83">
            <a:extLst>
              <a:ext uri="{FF2B5EF4-FFF2-40B4-BE49-F238E27FC236}">
                <a16:creationId xmlns:a16="http://schemas.microsoft.com/office/drawing/2014/main" id="{235E74D5-2CD0-0592-B686-665ECF3F0FC0}"/>
              </a:ext>
            </a:extLst>
          </p:cNvPr>
          <p:cNvSpPr>
            <a:spLocks noChangeShapeType="1"/>
          </p:cNvSpPr>
          <p:nvPr/>
        </p:nvSpPr>
        <p:spPr bwMode="auto">
          <a:xfrm>
            <a:off x="2362201" y="3335332"/>
            <a:ext cx="4799013" cy="339725"/>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8" name="Line 84">
            <a:extLst>
              <a:ext uri="{FF2B5EF4-FFF2-40B4-BE49-F238E27FC236}">
                <a16:creationId xmlns:a16="http://schemas.microsoft.com/office/drawing/2014/main" id="{51312802-39DB-383C-8115-B93C97D1090E}"/>
              </a:ext>
            </a:extLst>
          </p:cNvPr>
          <p:cNvSpPr>
            <a:spLocks noChangeShapeType="1"/>
          </p:cNvSpPr>
          <p:nvPr/>
        </p:nvSpPr>
        <p:spPr bwMode="auto">
          <a:xfrm flipH="1">
            <a:off x="1905000" y="4097331"/>
            <a:ext cx="3810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9" name="Line 101">
            <a:extLst>
              <a:ext uri="{FF2B5EF4-FFF2-40B4-BE49-F238E27FC236}">
                <a16:creationId xmlns:a16="http://schemas.microsoft.com/office/drawing/2014/main" id="{CC1AAA80-3C7D-40B3-2DFC-FB378BE7F291}"/>
              </a:ext>
            </a:extLst>
          </p:cNvPr>
          <p:cNvSpPr>
            <a:spLocks noChangeShapeType="1"/>
          </p:cNvSpPr>
          <p:nvPr/>
        </p:nvSpPr>
        <p:spPr bwMode="auto">
          <a:xfrm>
            <a:off x="2667000" y="4097331"/>
            <a:ext cx="6096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0" name="Line 102">
            <a:extLst>
              <a:ext uri="{FF2B5EF4-FFF2-40B4-BE49-F238E27FC236}">
                <a16:creationId xmlns:a16="http://schemas.microsoft.com/office/drawing/2014/main" id="{55199650-68B5-54EF-5A67-75DD0FD87371}"/>
              </a:ext>
            </a:extLst>
          </p:cNvPr>
          <p:cNvSpPr>
            <a:spLocks noChangeShapeType="1"/>
          </p:cNvSpPr>
          <p:nvPr/>
        </p:nvSpPr>
        <p:spPr bwMode="auto">
          <a:xfrm>
            <a:off x="4157663" y="4097331"/>
            <a:ext cx="14478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1" name="Text Box 144">
            <a:extLst>
              <a:ext uri="{FF2B5EF4-FFF2-40B4-BE49-F238E27FC236}">
                <a16:creationId xmlns:a16="http://schemas.microsoft.com/office/drawing/2014/main" id="{AB2B2B10-5EA8-6005-A4E5-EF67A61D87BF}"/>
              </a:ext>
            </a:extLst>
          </p:cNvPr>
          <p:cNvSpPr txBox="1">
            <a:spLocks noChangeArrowheads="1"/>
          </p:cNvSpPr>
          <p:nvPr/>
        </p:nvSpPr>
        <p:spPr bwMode="auto">
          <a:xfrm>
            <a:off x="10134600" y="5697531"/>
            <a:ext cx="393700" cy="366712"/>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spcBef>
                <a:spcPts val="0"/>
              </a:spcBef>
              <a:spcAft>
                <a:spcPts val="0"/>
              </a:spcAft>
              <a:defRPr/>
            </a:pPr>
            <a:r>
              <a:rPr lang="en-US">
                <a:latin typeface="Tahoma" charset="0"/>
                <a:ea typeface="+mn-ea"/>
              </a:rPr>
              <a:t>...</a:t>
            </a:r>
          </a:p>
        </p:txBody>
      </p:sp>
      <p:graphicFrame>
        <p:nvGraphicFramePr>
          <p:cNvPr id="22" name="Group 233">
            <a:extLst>
              <a:ext uri="{FF2B5EF4-FFF2-40B4-BE49-F238E27FC236}">
                <a16:creationId xmlns:a16="http://schemas.microsoft.com/office/drawing/2014/main" id="{1EB732B7-BBE1-9D0D-E121-CFB39411C0B3}"/>
              </a:ext>
            </a:extLst>
          </p:cNvPr>
          <p:cNvGraphicFramePr>
            <a:graphicFrameLocks noGrp="1"/>
          </p:cNvGraphicFramePr>
          <p:nvPr>
            <p:extLst>
              <p:ext uri="{D42A27DB-BD31-4B8C-83A1-F6EECF244321}">
                <p14:modId xmlns:p14="http://schemas.microsoft.com/office/powerpoint/2010/main" val="3242152993"/>
              </p:ext>
            </p:extLst>
          </p:nvPr>
        </p:nvGraphicFramePr>
        <p:xfrm>
          <a:off x="3276601" y="2928931"/>
          <a:ext cx="1230313" cy="365238"/>
        </p:xfrm>
        <a:graphic>
          <a:graphicData uri="http://schemas.openxmlformats.org/drawingml/2006/table">
            <a:tbl>
              <a:tblPr/>
              <a:tblGrid>
                <a:gridCol w="379413">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accent2"/>
                          </a:solidFill>
                          <a:effectLst/>
                          <a:latin typeface="Tahoma" charset="0"/>
                          <a:ea typeface="ＭＳ Ｐゴシック" charset="0"/>
                        </a:rPr>
                        <a:t>2</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3" name="Group 234">
            <a:extLst>
              <a:ext uri="{FF2B5EF4-FFF2-40B4-BE49-F238E27FC236}">
                <a16:creationId xmlns:a16="http://schemas.microsoft.com/office/drawing/2014/main" id="{62FF4855-2F0A-2C59-B11D-8381DEFAADFF}"/>
              </a:ext>
            </a:extLst>
          </p:cNvPr>
          <p:cNvGraphicFramePr>
            <a:graphicFrameLocks noGrp="1"/>
          </p:cNvGraphicFramePr>
          <p:nvPr>
            <p:extLst>
              <p:ext uri="{D42A27DB-BD31-4B8C-83A1-F6EECF244321}">
                <p14:modId xmlns:p14="http://schemas.microsoft.com/office/powerpoint/2010/main" val="3963375722"/>
              </p:ext>
            </p:extLst>
          </p:nvPr>
        </p:nvGraphicFramePr>
        <p:xfrm>
          <a:off x="4800601" y="2928931"/>
          <a:ext cx="1230313" cy="365238"/>
        </p:xfrm>
        <a:graphic>
          <a:graphicData uri="http://schemas.openxmlformats.org/drawingml/2006/table">
            <a:tbl>
              <a:tblPr/>
              <a:tblGrid>
                <a:gridCol w="379413">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accent2"/>
                          </a:solidFill>
                          <a:effectLst/>
                          <a:latin typeface="Tahoma" charset="0"/>
                          <a:ea typeface="ＭＳ Ｐゴシック" charset="0"/>
                        </a:rPr>
                        <a:t>3</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4" name="Group 235">
            <a:extLst>
              <a:ext uri="{FF2B5EF4-FFF2-40B4-BE49-F238E27FC236}">
                <a16:creationId xmlns:a16="http://schemas.microsoft.com/office/drawing/2014/main" id="{BB2D004F-3E48-56E0-76D4-ECDE5CC8000B}"/>
              </a:ext>
            </a:extLst>
          </p:cNvPr>
          <p:cNvGraphicFramePr>
            <a:graphicFrameLocks noGrp="1"/>
          </p:cNvGraphicFramePr>
          <p:nvPr>
            <p:extLst>
              <p:ext uri="{D42A27DB-BD31-4B8C-83A1-F6EECF244321}">
                <p14:modId xmlns:p14="http://schemas.microsoft.com/office/powerpoint/2010/main" val="4070473424"/>
              </p:ext>
            </p:extLst>
          </p:nvPr>
        </p:nvGraphicFramePr>
        <p:xfrm>
          <a:off x="6324601" y="2928931"/>
          <a:ext cx="1230313" cy="365238"/>
        </p:xfrm>
        <a:graphic>
          <a:graphicData uri="http://schemas.openxmlformats.org/drawingml/2006/table">
            <a:tbl>
              <a:tblPr/>
              <a:tblGrid>
                <a:gridCol w="379413">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accent2"/>
                          </a:solidFill>
                          <a:effectLst/>
                          <a:latin typeface="Tahoma" charset="0"/>
                          <a:ea typeface="ＭＳ Ｐゴシック" charset="0"/>
                        </a:rPr>
                        <a:t>4</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5" name="Group 236">
            <a:extLst>
              <a:ext uri="{FF2B5EF4-FFF2-40B4-BE49-F238E27FC236}">
                <a16:creationId xmlns:a16="http://schemas.microsoft.com/office/drawing/2014/main" id="{D231D2F7-3C88-F6A2-336A-C63A770D94F9}"/>
              </a:ext>
            </a:extLst>
          </p:cNvPr>
          <p:cNvGraphicFramePr>
            <a:graphicFrameLocks noGrp="1"/>
          </p:cNvGraphicFramePr>
          <p:nvPr>
            <p:extLst>
              <p:ext uri="{D42A27DB-BD31-4B8C-83A1-F6EECF244321}">
                <p14:modId xmlns:p14="http://schemas.microsoft.com/office/powerpoint/2010/main" val="858565968"/>
              </p:ext>
            </p:extLst>
          </p:nvPr>
        </p:nvGraphicFramePr>
        <p:xfrm>
          <a:off x="7848601" y="2928931"/>
          <a:ext cx="1230313" cy="365238"/>
        </p:xfrm>
        <a:graphic>
          <a:graphicData uri="http://schemas.openxmlformats.org/drawingml/2006/table">
            <a:tbl>
              <a:tblPr/>
              <a:tblGrid>
                <a:gridCol w="379413">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accent2"/>
                          </a:solidFill>
                          <a:effectLst/>
                          <a:latin typeface="Tahoma" charset="0"/>
                          <a:ea typeface="ＭＳ Ｐゴシック" charset="0"/>
                        </a:rPr>
                        <a:t>5</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6" name="Line 198">
            <a:extLst>
              <a:ext uri="{FF2B5EF4-FFF2-40B4-BE49-F238E27FC236}">
                <a16:creationId xmlns:a16="http://schemas.microsoft.com/office/drawing/2014/main" id="{5EE6CB17-4AF4-9099-2369-4AD625A6956B}"/>
              </a:ext>
            </a:extLst>
          </p:cNvPr>
          <p:cNvSpPr>
            <a:spLocks noChangeShapeType="1"/>
          </p:cNvSpPr>
          <p:nvPr/>
        </p:nvSpPr>
        <p:spPr bwMode="auto">
          <a:xfrm flipH="1">
            <a:off x="3962400" y="2649531"/>
            <a:ext cx="213360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7" name="Line 199">
            <a:extLst>
              <a:ext uri="{FF2B5EF4-FFF2-40B4-BE49-F238E27FC236}">
                <a16:creationId xmlns:a16="http://schemas.microsoft.com/office/drawing/2014/main" id="{B18C22AB-6AA4-20B5-2440-AE2F8A88C677}"/>
              </a:ext>
            </a:extLst>
          </p:cNvPr>
          <p:cNvSpPr>
            <a:spLocks noChangeShapeType="1"/>
          </p:cNvSpPr>
          <p:nvPr/>
        </p:nvSpPr>
        <p:spPr bwMode="auto">
          <a:xfrm flipH="1">
            <a:off x="5334000" y="2649531"/>
            <a:ext cx="76200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8" name="Line 200">
            <a:extLst>
              <a:ext uri="{FF2B5EF4-FFF2-40B4-BE49-F238E27FC236}">
                <a16:creationId xmlns:a16="http://schemas.microsoft.com/office/drawing/2014/main" id="{7941C383-8F9B-2BBA-EE3D-947A41DD0F1D}"/>
              </a:ext>
            </a:extLst>
          </p:cNvPr>
          <p:cNvSpPr>
            <a:spLocks noChangeShapeType="1"/>
          </p:cNvSpPr>
          <p:nvPr/>
        </p:nvSpPr>
        <p:spPr bwMode="auto">
          <a:xfrm>
            <a:off x="6172200" y="2649531"/>
            <a:ext cx="213360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9" name="Line 201">
            <a:extLst>
              <a:ext uri="{FF2B5EF4-FFF2-40B4-BE49-F238E27FC236}">
                <a16:creationId xmlns:a16="http://schemas.microsoft.com/office/drawing/2014/main" id="{7E40E856-2BF5-2C9D-2DEE-10CD92368F81}"/>
              </a:ext>
            </a:extLst>
          </p:cNvPr>
          <p:cNvSpPr>
            <a:spLocks noChangeShapeType="1"/>
          </p:cNvSpPr>
          <p:nvPr/>
        </p:nvSpPr>
        <p:spPr bwMode="auto">
          <a:xfrm>
            <a:off x="6172200" y="2649531"/>
            <a:ext cx="327660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30" name="Group 257">
            <a:extLst>
              <a:ext uri="{FF2B5EF4-FFF2-40B4-BE49-F238E27FC236}">
                <a16:creationId xmlns:a16="http://schemas.microsoft.com/office/drawing/2014/main" id="{B87B3119-E9B8-562E-17FC-6B70F96BAB41}"/>
              </a:ext>
            </a:extLst>
          </p:cNvPr>
          <p:cNvGraphicFramePr>
            <a:graphicFrameLocks noGrp="1"/>
          </p:cNvGraphicFramePr>
          <p:nvPr>
            <p:extLst>
              <p:ext uri="{D42A27DB-BD31-4B8C-83A1-F6EECF244321}">
                <p14:modId xmlns:p14="http://schemas.microsoft.com/office/powerpoint/2010/main" val="4267279246"/>
              </p:ext>
            </p:extLst>
          </p:nvPr>
        </p:nvGraphicFramePr>
        <p:xfrm>
          <a:off x="7629526" y="3690931"/>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a:t>
                      </a:r>
                      <a:r>
                        <a:rPr kumimoji="0" lang="en-US" sz="1800" b="0" i="0" u="none" strike="noStrike" cap="none" normalizeH="0" baseline="0" dirty="0">
                          <a:ln>
                            <a:noFill/>
                          </a:ln>
                          <a:solidFill>
                            <a:schemeClr val="accent2"/>
                          </a:solidFill>
                          <a:effectLst/>
                          <a:latin typeface="Tahoma" charset="0"/>
                          <a:ea typeface="ＭＳ Ｐゴシック" charset="0"/>
                        </a:rPr>
                        <a:t>5</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Group 258">
            <a:extLst>
              <a:ext uri="{FF2B5EF4-FFF2-40B4-BE49-F238E27FC236}">
                <a16:creationId xmlns:a16="http://schemas.microsoft.com/office/drawing/2014/main" id="{A44E3DDB-8E51-DDC4-A976-04747542611F}"/>
              </a:ext>
            </a:extLst>
          </p:cNvPr>
          <p:cNvGraphicFramePr>
            <a:graphicFrameLocks noGrp="1"/>
          </p:cNvGraphicFramePr>
          <p:nvPr>
            <p:extLst>
              <p:ext uri="{D42A27DB-BD31-4B8C-83A1-F6EECF244321}">
                <p14:modId xmlns:p14="http://schemas.microsoft.com/office/powerpoint/2010/main" val="768699835"/>
              </p:ext>
            </p:extLst>
          </p:nvPr>
        </p:nvGraphicFramePr>
        <p:xfrm>
          <a:off x="9153526" y="3690931"/>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a:t>
                      </a:r>
                      <a:r>
                        <a:rPr kumimoji="0" lang="en-US" sz="1800" b="0" i="0" u="none" strike="noStrike" cap="none" normalizeH="0" baseline="0" dirty="0">
                          <a:ln>
                            <a:noFill/>
                          </a:ln>
                          <a:solidFill>
                            <a:schemeClr val="accent2"/>
                          </a:solidFill>
                          <a:effectLst/>
                          <a:latin typeface="Tahoma" charset="0"/>
                          <a:ea typeface="ＭＳ Ｐゴシック" charset="0"/>
                        </a:rPr>
                        <a:t>6</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Line 259">
            <a:extLst>
              <a:ext uri="{FF2B5EF4-FFF2-40B4-BE49-F238E27FC236}">
                <a16:creationId xmlns:a16="http://schemas.microsoft.com/office/drawing/2014/main" id="{0E0AD8D3-ED2C-9DED-CB1C-08D05C7E86DD}"/>
              </a:ext>
            </a:extLst>
          </p:cNvPr>
          <p:cNvSpPr>
            <a:spLocks noChangeShapeType="1"/>
          </p:cNvSpPr>
          <p:nvPr/>
        </p:nvSpPr>
        <p:spPr bwMode="auto">
          <a:xfrm>
            <a:off x="2514600" y="3335331"/>
            <a:ext cx="53340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33" name="Line 260">
            <a:extLst>
              <a:ext uri="{FF2B5EF4-FFF2-40B4-BE49-F238E27FC236}">
                <a16:creationId xmlns:a16="http://schemas.microsoft.com/office/drawing/2014/main" id="{5FDF1EEF-7A7F-8EC9-B64C-D600F9993C66}"/>
              </a:ext>
            </a:extLst>
          </p:cNvPr>
          <p:cNvSpPr>
            <a:spLocks noChangeShapeType="1"/>
          </p:cNvSpPr>
          <p:nvPr/>
        </p:nvSpPr>
        <p:spPr bwMode="auto">
          <a:xfrm>
            <a:off x="2438400" y="3335331"/>
            <a:ext cx="69342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34" name="Group 317">
            <a:extLst>
              <a:ext uri="{FF2B5EF4-FFF2-40B4-BE49-F238E27FC236}">
                <a16:creationId xmlns:a16="http://schemas.microsoft.com/office/drawing/2014/main" id="{3B77A9B8-E303-E909-8699-6F0E72790E71}"/>
              </a:ext>
            </a:extLst>
          </p:cNvPr>
          <p:cNvGraphicFramePr>
            <a:graphicFrameLocks noGrp="1"/>
          </p:cNvGraphicFramePr>
          <p:nvPr>
            <p:extLst>
              <p:ext uri="{D42A27DB-BD31-4B8C-83A1-F6EECF244321}">
                <p14:modId xmlns:p14="http://schemas.microsoft.com/office/powerpoint/2010/main" val="3727090148"/>
              </p:ext>
            </p:extLst>
          </p:nvPr>
        </p:nvGraphicFramePr>
        <p:xfrm>
          <a:off x="2782889" y="4452931"/>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1, 1, </a:t>
                      </a:r>
                      <a:r>
                        <a:rPr kumimoji="0" lang="en-US" sz="1800" b="0" i="0" u="none" strike="noStrike" cap="none" normalizeH="0" baseline="0" dirty="0">
                          <a:ln>
                            <a:noFill/>
                          </a:ln>
                          <a:solidFill>
                            <a:schemeClr val="accent2"/>
                          </a:solidFill>
                          <a:effectLst/>
                          <a:latin typeface="Tahoma" charset="0"/>
                          <a:ea typeface="ＭＳ Ｐゴシック" charset="0"/>
                        </a:rPr>
                        <a:t>2</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5" name="Group 322">
            <a:extLst>
              <a:ext uri="{FF2B5EF4-FFF2-40B4-BE49-F238E27FC236}">
                <a16:creationId xmlns:a16="http://schemas.microsoft.com/office/drawing/2014/main" id="{006EC43E-B0EB-96CF-AA4C-D38B683CA639}"/>
              </a:ext>
            </a:extLst>
          </p:cNvPr>
          <p:cNvGraphicFramePr>
            <a:graphicFrameLocks noGrp="1"/>
          </p:cNvGraphicFramePr>
          <p:nvPr>
            <p:extLst>
              <p:ext uri="{D42A27DB-BD31-4B8C-83A1-F6EECF244321}">
                <p14:modId xmlns:p14="http://schemas.microsoft.com/office/powerpoint/2010/main" val="106805948"/>
              </p:ext>
            </p:extLst>
          </p:nvPr>
        </p:nvGraphicFramePr>
        <p:xfrm>
          <a:off x="3962401" y="4452931"/>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1, 1, </a:t>
                      </a:r>
                      <a:r>
                        <a:rPr kumimoji="0" lang="en-US" sz="1800" b="0" i="0" u="none" strike="noStrike" cap="none" normalizeH="0" baseline="0" dirty="0">
                          <a:ln>
                            <a:noFill/>
                          </a:ln>
                          <a:solidFill>
                            <a:schemeClr val="accent2"/>
                          </a:solidFill>
                          <a:effectLst/>
                          <a:latin typeface="Tahoma" charset="0"/>
                          <a:ea typeface="ＭＳ Ｐゴシック" charset="0"/>
                        </a:rPr>
                        <a:t>3</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6" name="Group 319">
            <a:extLst>
              <a:ext uri="{FF2B5EF4-FFF2-40B4-BE49-F238E27FC236}">
                <a16:creationId xmlns:a16="http://schemas.microsoft.com/office/drawing/2014/main" id="{DB662594-6284-2057-4BA8-65A4548BB7A4}"/>
              </a:ext>
            </a:extLst>
          </p:cNvPr>
          <p:cNvGraphicFramePr>
            <a:graphicFrameLocks noGrp="1"/>
          </p:cNvGraphicFramePr>
          <p:nvPr>
            <p:extLst>
              <p:ext uri="{D42A27DB-BD31-4B8C-83A1-F6EECF244321}">
                <p14:modId xmlns:p14="http://schemas.microsoft.com/office/powerpoint/2010/main" val="404663793"/>
              </p:ext>
            </p:extLst>
          </p:nvPr>
        </p:nvGraphicFramePr>
        <p:xfrm>
          <a:off x="5105401" y="4452931"/>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1, 1, </a:t>
                      </a:r>
                      <a:r>
                        <a:rPr kumimoji="0" lang="en-US" sz="1800" b="0" i="0" u="none" strike="noStrike" cap="none" normalizeH="0" baseline="0" dirty="0">
                          <a:ln>
                            <a:noFill/>
                          </a:ln>
                          <a:solidFill>
                            <a:schemeClr val="accent2"/>
                          </a:solidFill>
                          <a:effectLst/>
                          <a:latin typeface="Tahoma" charset="0"/>
                          <a:ea typeface="ＭＳ Ｐゴシック" charset="0"/>
                        </a:rPr>
                        <a:t>4</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7" name="Group 320">
            <a:extLst>
              <a:ext uri="{FF2B5EF4-FFF2-40B4-BE49-F238E27FC236}">
                <a16:creationId xmlns:a16="http://schemas.microsoft.com/office/drawing/2014/main" id="{F199781E-57C0-DB27-090B-2FAC113B30E8}"/>
              </a:ext>
            </a:extLst>
          </p:cNvPr>
          <p:cNvGraphicFramePr>
            <a:graphicFrameLocks noGrp="1"/>
          </p:cNvGraphicFramePr>
          <p:nvPr>
            <p:extLst>
              <p:ext uri="{D42A27DB-BD31-4B8C-83A1-F6EECF244321}">
                <p14:modId xmlns:p14="http://schemas.microsoft.com/office/powerpoint/2010/main" val="3737185033"/>
              </p:ext>
            </p:extLst>
          </p:nvPr>
        </p:nvGraphicFramePr>
        <p:xfrm>
          <a:off x="6248401" y="4452931"/>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1, 1, </a:t>
                      </a:r>
                      <a:r>
                        <a:rPr kumimoji="0" lang="en-US" sz="1800" b="0" i="0" u="none" strike="noStrike" cap="none" normalizeH="0" baseline="0" dirty="0">
                          <a:ln>
                            <a:noFill/>
                          </a:ln>
                          <a:solidFill>
                            <a:schemeClr val="accent2"/>
                          </a:solidFill>
                          <a:effectLst/>
                          <a:latin typeface="Tahoma" charset="0"/>
                          <a:ea typeface="ＭＳ Ｐゴシック" charset="0"/>
                        </a:rPr>
                        <a:t>5</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8" name="Group 321">
            <a:extLst>
              <a:ext uri="{FF2B5EF4-FFF2-40B4-BE49-F238E27FC236}">
                <a16:creationId xmlns:a16="http://schemas.microsoft.com/office/drawing/2014/main" id="{E868CB50-F5FB-678B-180B-78C3A7443AB5}"/>
              </a:ext>
            </a:extLst>
          </p:cNvPr>
          <p:cNvGraphicFramePr>
            <a:graphicFrameLocks noGrp="1"/>
          </p:cNvGraphicFramePr>
          <p:nvPr>
            <p:extLst>
              <p:ext uri="{D42A27DB-BD31-4B8C-83A1-F6EECF244321}">
                <p14:modId xmlns:p14="http://schemas.microsoft.com/office/powerpoint/2010/main" val="1186010807"/>
              </p:ext>
            </p:extLst>
          </p:nvPr>
        </p:nvGraphicFramePr>
        <p:xfrm>
          <a:off x="7391401" y="4452931"/>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1, 1, </a:t>
                      </a:r>
                      <a:r>
                        <a:rPr kumimoji="0" lang="en-US" sz="1800" b="0" i="0" u="none" strike="noStrike" cap="none" normalizeH="0" baseline="0" dirty="0">
                          <a:ln>
                            <a:noFill/>
                          </a:ln>
                          <a:solidFill>
                            <a:schemeClr val="accent2"/>
                          </a:solidFill>
                          <a:effectLst/>
                          <a:latin typeface="Tahoma" charset="0"/>
                          <a:ea typeface="ＭＳ Ｐゴシック" charset="0"/>
                        </a:rPr>
                        <a:t>6</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9" name="Group 323">
            <a:extLst>
              <a:ext uri="{FF2B5EF4-FFF2-40B4-BE49-F238E27FC236}">
                <a16:creationId xmlns:a16="http://schemas.microsoft.com/office/drawing/2014/main" id="{DA48D438-E4CD-D032-139B-97E37FE7DDC1}"/>
              </a:ext>
            </a:extLst>
          </p:cNvPr>
          <p:cNvGraphicFramePr>
            <a:graphicFrameLocks noGrp="1"/>
          </p:cNvGraphicFramePr>
          <p:nvPr>
            <p:extLst>
              <p:ext uri="{D42A27DB-BD31-4B8C-83A1-F6EECF244321}">
                <p14:modId xmlns:p14="http://schemas.microsoft.com/office/powerpoint/2010/main" val="710247522"/>
              </p:ext>
            </p:extLst>
          </p:nvPr>
        </p:nvGraphicFramePr>
        <p:xfrm>
          <a:off x="8386764" y="5240331"/>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1, 6, </a:t>
                      </a:r>
                      <a:r>
                        <a:rPr kumimoji="0" lang="en-US" sz="1800" b="0" i="0" u="none" strike="noStrike" cap="none" normalizeH="0" baseline="0" dirty="0">
                          <a:ln>
                            <a:noFill/>
                          </a:ln>
                          <a:solidFill>
                            <a:schemeClr val="accent2"/>
                          </a:solidFill>
                          <a:effectLst/>
                          <a:latin typeface="Tahoma" charset="0"/>
                          <a:ea typeface="ＭＳ Ｐゴシック" charset="0"/>
                        </a:rPr>
                        <a:t>1</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0" name="Line 331">
            <a:extLst>
              <a:ext uri="{FF2B5EF4-FFF2-40B4-BE49-F238E27FC236}">
                <a16:creationId xmlns:a16="http://schemas.microsoft.com/office/drawing/2014/main" id="{901B67E6-B99D-C9B2-01E2-432D92AC2E35}"/>
              </a:ext>
            </a:extLst>
          </p:cNvPr>
          <p:cNvSpPr>
            <a:spLocks noChangeShapeType="1"/>
          </p:cNvSpPr>
          <p:nvPr/>
        </p:nvSpPr>
        <p:spPr bwMode="auto">
          <a:xfrm flipH="1">
            <a:off x="8915400" y="4173531"/>
            <a:ext cx="381000" cy="990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41" name="Line 332">
            <a:extLst>
              <a:ext uri="{FF2B5EF4-FFF2-40B4-BE49-F238E27FC236}">
                <a16:creationId xmlns:a16="http://schemas.microsoft.com/office/drawing/2014/main" id="{1E4DDA79-E02C-A383-77EA-5FA5717B08D5}"/>
              </a:ext>
            </a:extLst>
          </p:cNvPr>
          <p:cNvSpPr>
            <a:spLocks noChangeShapeType="1"/>
          </p:cNvSpPr>
          <p:nvPr/>
        </p:nvSpPr>
        <p:spPr bwMode="auto">
          <a:xfrm>
            <a:off x="9677400" y="4173531"/>
            <a:ext cx="381000" cy="1066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42" name="Group 333">
            <a:extLst>
              <a:ext uri="{FF2B5EF4-FFF2-40B4-BE49-F238E27FC236}">
                <a16:creationId xmlns:a16="http://schemas.microsoft.com/office/drawing/2014/main" id="{7AA6D196-5EE9-F940-C9FF-DCC6759B0A52}"/>
              </a:ext>
            </a:extLst>
          </p:cNvPr>
          <p:cNvGraphicFramePr>
            <a:graphicFrameLocks noGrp="1"/>
          </p:cNvGraphicFramePr>
          <p:nvPr>
            <p:extLst>
              <p:ext uri="{D42A27DB-BD31-4B8C-83A1-F6EECF244321}">
                <p14:modId xmlns:p14="http://schemas.microsoft.com/office/powerpoint/2010/main" val="4140716533"/>
              </p:ext>
            </p:extLst>
          </p:nvPr>
        </p:nvGraphicFramePr>
        <p:xfrm>
          <a:off x="9525001" y="5240331"/>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1, 6, </a:t>
                      </a:r>
                      <a:r>
                        <a:rPr kumimoji="0" lang="en-US" sz="1800" b="0" i="0" u="none" strike="noStrike" cap="none" normalizeH="0" baseline="0" dirty="0">
                          <a:ln>
                            <a:noFill/>
                          </a:ln>
                          <a:solidFill>
                            <a:schemeClr val="accent2"/>
                          </a:solidFill>
                          <a:effectLst/>
                          <a:latin typeface="Tahoma" charset="0"/>
                          <a:ea typeface="ＭＳ Ｐゴシック" charset="0"/>
                        </a:rPr>
                        <a:t>2</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1446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D61D-AD87-5FA7-0C36-F83ED20730F9}"/>
              </a:ext>
            </a:extLst>
          </p:cNvPr>
          <p:cNvSpPr>
            <a:spLocks noGrp="1"/>
          </p:cNvSpPr>
          <p:nvPr>
            <p:ph type="title"/>
          </p:nvPr>
        </p:nvSpPr>
        <p:spPr/>
        <p:txBody>
          <a:bodyPr/>
          <a:lstStyle/>
          <a:p>
            <a:r>
              <a:rPr lang="en-US" dirty="0"/>
              <a:t>optimizations</a:t>
            </a:r>
          </a:p>
        </p:txBody>
      </p:sp>
      <p:sp>
        <p:nvSpPr>
          <p:cNvPr id="3" name="Content Placeholder 2">
            <a:extLst>
              <a:ext uri="{FF2B5EF4-FFF2-40B4-BE49-F238E27FC236}">
                <a16:creationId xmlns:a16="http://schemas.microsoft.com/office/drawing/2014/main" id="{0DDA722F-B766-6D8E-969B-3A1111ABBFF8}"/>
              </a:ext>
            </a:extLst>
          </p:cNvPr>
          <p:cNvSpPr>
            <a:spLocks noGrp="1"/>
          </p:cNvSpPr>
          <p:nvPr>
            <p:ph idx="1"/>
          </p:nvPr>
        </p:nvSpPr>
        <p:spPr>
          <a:xfrm>
            <a:off x="975360" y="1632856"/>
            <a:ext cx="10241280" cy="4666343"/>
          </a:xfrm>
        </p:spPr>
        <p:txBody>
          <a:bodyPr>
            <a:normAutofit lnSpcReduction="10000"/>
          </a:bodyPr>
          <a:lstStyle/>
          <a:p>
            <a:pPr eaLnBrk="1" hangingPunct="1"/>
            <a:r>
              <a:rPr lang="en-US" dirty="0"/>
              <a:t>We need not visit every branch of the decision tree.</a:t>
            </a:r>
          </a:p>
          <a:p>
            <a:pPr lvl="1" eaLnBrk="1" hangingPunct="1"/>
            <a:r>
              <a:rPr lang="en-US" dirty="0"/>
              <a:t>Some branches are clearly not going to lead to success.</a:t>
            </a:r>
          </a:p>
          <a:p>
            <a:pPr lvl="1" eaLnBrk="1" hangingPunct="1"/>
            <a:r>
              <a:rPr lang="en-US" dirty="0"/>
              <a:t>We can preemptively stop, or </a:t>
            </a:r>
            <a:r>
              <a:rPr lang="en-US" b="1" dirty="0"/>
              <a:t>prune</a:t>
            </a:r>
            <a:r>
              <a:rPr lang="en-US" dirty="0"/>
              <a:t>, these branches.</a:t>
            </a:r>
            <a:endParaRPr lang="en-US" sz="1600" dirty="0"/>
          </a:p>
          <a:p>
            <a:pPr eaLnBrk="1" hangingPunct="1"/>
            <a:r>
              <a:rPr lang="en-US" dirty="0"/>
              <a:t>Inefficiencies in our dice sum algorithm:</a:t>
            </a:r>
          </a:p>
          <a:p>
            <a:pPr lvl="1" eaLnBrk="1" hangingPunct="1"/>
            <a:r>
              <a:rPr lang="en-US" dirty="0"/>
              <a:t>Sometimes the current sum is already too high.</a:t>
            </a:r>
          </a:p>
          <a:p>
            <a:pPr lvl="2" eaLnBrk="1" hangingPunct="1"/>
            <a:r>
              <a:rPr lang="en-US" dirty="0"/>
              <a:t>(Even rolling 1 for all remaining dice would exceed the sum.</a:t>
            </a:r>
            <a:endParaRPr lang="en-US" sz="800" dirty="0"/>
          </a:p>
          <a:p>
            <a:pPr lvl="1" eaLnBrk="1" hangingPunct="1"/>
            <a:r>
              <a:rPr lang="en-US" dirty="0"/>
              <a:t>Sometimes the current sum is already too low.</a:t>
            </a:r>
          </a:p>
          <a:p>
            <a:pPr lvl="2" eaLnBrk="1" hangingPunct="1"/>
            <a:r>
              <a:rPr lang="en-US" dirty="0"/>
              <a:t>(Even rolling 6 for all remaining dice would not reach the sum.</a:t>
            </a:r>
            <a:endParaRPr lang="en-US" sz="800" dirty="0"/>
          </a:p>
          <a:p>
            <a:pPr lvl="1" eaLnBrk="1" hangingPunct="1"/>
            <a:r>
              <a:rPr lang="en-US" dirty="0"/>
              <a:t>When finished, the code must compute the sum every time.</a:t>
            </a:r>
          </a:p>
          <a:p>
            <a:pPr lvl="2" eaLnBrk="1" hangingPunct="1"/>
            <a:r>
              <a:rPr lang="en-US" dirty="0"/>
              <a:t>(1+1+1 = ..., 1+1+2 = ..., 1+1+3 = ..., 1+1+4 = ..., ...)</a:t>
            </a:r>
          </a:p>
        </p:txBody>
      </p:sp>
    </p:spTree>
    <p:extLst>
      <p:ext uri="{BB962C8B-B14F-4D97-AF65-F5344CB8AC3E}">
        <p14:creationId xmlns:p14="http://schemas.microsoft.com/office/powerpoint/2010/main" val="21109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3519-E6CE-BAAC-ABA6-69172AA1C9D0}"/>
              </a:ext>
            </a:extLst>
          </p:cNvPr>
          <p:cNvSpPr>
            <a:spLocks noGrp="1"/>
          </p:cNvSpPr>
          <p:nvPr>
            <p:ph type="title"/>
          </p:nvPr>
        </p:nvSpPr>
        <p:spPr/>
        <p:txBody>
          <a:bodyPr/>
          <a:lstStyle/>
          <a:p>
            <a:r>
              <a:rPr lang="en-US" dirty="0"/>
              <a:t>New decision tree</a:t>
            </a:r>
          </a:p>
        </p:txBody>
      </p:sp>
      <p:graphicFrame>
        <p:nvGraphicFramePr>
          <p:cNvPr id="4" name="Group 231">
            <a:extLst>
              <a:ext uri="{FF2B5EF4-FFF2-40B4-BE49-F238E27FC236}">
                <a16:creationId xmlns:a16="http://schemas.microsoft.com/office/drawing/2014/main" id="{E1CF779F-59D1-FCD2-F89A-66E9F3536436}"/>
              </a:ext>
            </a:extLst>
          </p:cNvPr>
          <p:cNvGraphicFramePr>
            <a:graphicFrameLocks noGrp="1"/>
          </p:cNvGraphicFramePr>
          <p:nvPr>
            <p:extLst>
              <p:ext uri="{D42A27DB-BD31-4B8C-83A1-F6EECF244321}">
                <p14:modId xmlns:p14="http://schemas.microsoft.com/office/powerpoint/2010/main" val="3299635526"/>
              </p:ext>
            </p:extLst>
          </p:nvPr>
        </p:nvGraphicFramePr>
        <p:xfrm>
          <a:off x="4107656" y="1820445"/>
          <a:ext cx="3976687" cy="731838"/>
        </p:xfrm>
        <a:graphic>
          <a:graphicData uri="http://schemas.openxmlformats.org/drawingml/2006/table">
            <a:tbl>
              <a:tblPr/>
              <a:tblGrid>
                <a:gridCol w="1020762">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698625">
                  <a:extLst>
                    <a:ext uri="{9D8B030D-6E8A-4147-A177-3AD203B41FA5}">
                      <a16:colId xmlns:a16="http://schemas.microsoft.com/office/drawing/2014/main" val="20002"/>
                    </a:ext>
                  </a:extLst>
                </a:gridCol>
              </a:tblGrid>
              <a:tr h="3659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charset="0"/>
                          <a:ea typeface="ＭＳ Ｐゴシック" charset="0"/>
                        </a:rPr>
                        <a:t>chosen</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2F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charset="0"/>
                          <a:ea typeface="ＭＳ Ｐゴシック" charset="0"/>
                        </a:rPr>
                        <a:t>available</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2F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charset="0"/>
                          <a:ea typeface="ＭＳ Ｐゴシック" charset="0"/>
                        </a:rPr>
                        <a:t>desired sum</a:t>
                      </a: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2F3"/>
                    </a:solidFill>
                  </a:tcPr>
                </a:tc>
                <a:extLst>
                  <a:ext uri="{0D108BD9-81ED-4DB2-BD59-A6C34878D82A}">
                    <a16:rowId xmlns:a16="http://schemas.microsoft.com/office/drawing/2014/main" val="10000"/>
                  </a:ext>
                </a:extLst>
              </a:tr>
              <a:tr h="3659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3 dice</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5</a:t>
                      </a: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Line 14">
            <a:extLst>
              <a:ext uri="{FF2B5EF4-FFF2-40B4-BE49-F238E27FC236}">
                <a16:creationId xmlns:a16="http://schemas.microsoft.com/office/drawing/2014/main" id="{D897B986-195D-D569-A3F3-AF8F546E818A}"/>
              </a:ext>
            </a:extLst>
          </p:cNvPr>
          <p:cNvSpPr>
            <a:spLocks noChangeShapeType="1"/>
          </p:cNvSpPr>
          <p:nvPr/>
        </p:nvSpPr>
        <p:spPr bwMode="auto">
          <a:xfrm flipH="1">
            <a:off x="2971005" y="2658645"/>
            <a:ext cx="316865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6" name="Group 232">
            <a:extLst>
              <a:ext uri="{FF2B5EF4-FFF2-40B4-BE49-F238E27FC236}">
                <a16:creationId xmlns:a16="http://schemas.microsoft.com/office/drawing/2014/main" id="{2B3238B9-7AC8-8B5B-1898-3A466F252244}"/>
              </a:ext>
            </a:extLst>
          </p:cNvPr>
          <p:cNvGraphicFramePr>
            <a:graphicFrameLocks noGrp="1"/>
          </p:cNvGraphicFramePr>
          <p:nvPr>
            <p:extLst>
              <p:ext uri="{D42A27DB-BD31-4B8C-83A1-F6EECF244321}">
                <p14:modId xmlns:p14="http://schemas.microsoft.com/office/powerpoint/2010/main" val="445364886"/>
              </p:ext>
            </p:extLst>
          </p:nvPr>
        </p:nvGraphicFramePr>
        <p:xfrm>
          <a:off x="1751806" y="2938045"/>
          <a:ext cx="1230313" cy="365238"/>
        </p:xfrm>
        <a:graphic>
          <a:graphicData uri="http://schemas.openxmlformats.org/drawingml/2006/table">
            <a:tbl>
              <a:tblPr/>
              <a:tblGrid>
                <a:gridCol w="379413">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accent2"/>
                          </a:solidFill>
                          <a:effectLst/>
                          <a:latin typeface="Tahoma" charset="0"/>
                          <a:ea typeface="ＭＳ Ｐゴシック" charset="0"/>
                        </a:rPr>
                        <a:t>1</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245">
            <a:extLst>
              <a:ext uri="{FF2B5EF4-FFF2-40B4-BE49-F238E27FC236}">
                <a16:creationId xmlns:a16="http://schemas.microsoft.com/office/drawing/2014/main" id="{728AFC06-EA2F-9778-450F-33D34AFA0FCC}"/>
              </a:ext>
            </a:extLst>
          </p:cNvPr>
          <p:cNvGraphicFramePr>
            <a:graphicFrameLocks noGrp="1"/>
          </p:cNvGraphicFramePr>
          <p:nvPr>
            <p:extLst>
              <p:ext uri="{D42A27DB-BD31-4B8C-83A1-F6EECF244321}">
                <p14:modId xmlns:p14="http://schemas.microsoft.com/office/powerpoint/2010/main" val="4249315468"/>
              </p:ext>
            </p:extLst>
          </p:nvPr>
        </p:nvGraphicFramePr>
        <p:xfrm>
          <a:off x="1599406" y="3700045"/>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a:t>
                      </a:r>
                      <a:r>
                        <a:rPr kumimoji="0" lang="en-US" sz="1800" b="0" i="0" u="none" strike="noStrike" cap="none" normalizeH="0" baseline="0">
                          <a:ln>
                            <a:noFill/>
                          </a:ln>
                          <a:solidFill>
                            <a:schemeClr val="accent2"/>
                          </a:solidFill>
                          <a:effectLst/>
                          <a:latin typeface="Tahoma" charset="0"/>
                          <a:ea typeface="ＭＳ Ｐゴシック" charset="0"/>
                        </a:rPr>
                        <a:t>1</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Line 31">
            <a:extLst>
              <a:ext uri="{FF2B5EF4-FFF2-40B4-BE49-F238E27FC236}">
                <a16:creationId xmlns:a16="http://schemas.microsoft.com/office/drawing/2014/main" id="{EDC20116-BDAF-FD02-FE6B-728B234085C6}"/>
              </a:ext>
            </a:extLst>
          </p:cNvPr>
          <p:cNvSpPr>
            <a:spLocks noChangeShapeType="1"/>
          </p:cNvSpPr>
          <p:nvPr/>
        </p:nvSpPr>
        <p:spPr bwMode="auto">
          <a:xfrm flipH="1">
            <a:off x="2209005" y="3344445"/>
            <a:ext cx="76200" cy="3810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9" name="Group 316">
            <a:extLst>
              <a:ext uri="{FF2B5EF4-FFF2-40B4-BE49-F238E27FC236}">
                <a16:creationId xmlns:a16="http://schemas.microsoft.com/office/drawing/2014/main" id="{C5D68595-C0E6-8822-DCC5-95F30F6A4FB4}"/>
              </a:ext>
            </a:extLst>
          </p:cNvPr>
          <p:cNvGraphicFramePr>
            <a:graphicFrameLocks noGrp="1"/>
          </p:cNvGraphicFramePr>
          <p:nvPr>
            <p:extLst>
              <p:ext uri="{D42A27DB-BD31-4B8C-83A1-F6EECF244321}">
                <p14:modId xmlns:p14="http://schemas.microsoft.com/office/powerpoint/2010/main" val="2511288383"/>
              </p:ext>
            </p:extLst>
          </p:nvPr>
        </p:nvGraphicFramePr>
        <p:xfrm>
          <a:off x="1643856" y="4462045"/>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1, 1, </a:t>
                      </a:r>
                      <a:r>
                        <a:rPr kumimoji="0" lang="en-US" sz="1800" b="0" i="0" u="none" strike="noStrike" cap="none" normalizeH="0" baseline="0">
                          <a:ln>
                            <a:noFill/>
                          </a:ln>
                          <a:solidFill>
                            <a:schemeClr val="accent2"/>
                          </a:solidFill>
                          <a:effectLst/>
                          <a:latin typeface="Tahoma" charset="0"/>
                          <a:ea typeface="ＭＳ Ｐゴシック" charset="0"/>
                        </a:rPr>
                        <a:t>1</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0" name="Group 247">
            <a:extLst>
              <a:ext uri="{FF2B5EF4-FFF2-40B4-BE49-F238E27FC236}">
                <a16:creationId xmlns:a16="http://schemas.microsoft.com/office/drawing/2014/main" id="{7C196011-7AAF-C34B-05FC-B43163639E1D}"/>
              </a:ext>
            </a:extLst>
          </p:cNvPr>
          <p:cNvGraphicFramePr>
            <a:graphicFrameLocks noGrp="1"/>
          </p:cNvGraphicFramePr>
          <p:nvPr>
            <p:extLst>
              <p:ext uri="{D42A27DB-BD31-4B8C-83A1-F6EECF244321}">
                <p14:modId xmlns:p14="http://schemas.microsoft.com/office/powerpoint/2010/main" val="2694615740"/>
              </p:ext>
            </p:extLst>
          </p:nvPr>
        </p:nvGraphicFramePr>
        <p:xfrm>
          <a:off x="3056731" y="3700045"/>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a:t>
                      </a:r>
                      <a:r>
                        <a:rPr kumimoji="0" lang="en-US" sz="1800" b="0" i="0" u="none" strike="noStrike" cap="none" normalizeH="0" baseline="0">
                          <a:ln>
                            <a:noFill/>
                          </a:ln>
                          <a:solidFill>
                            <a:schemeClr val="accent2"/>
                          </a:solidFill>
                          <a:effectLst/>
                          <a:latin typeface="Tahoma" charset="0"/>
                          <a:ea typeface="ＭＳ Ｐゴシック" charset="0"/>
                        </a:rPr>
                        <a:t>2</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249">
            <a:extLst>
              <a:ext uri="{FF2B5EF4-FFF2-40B4-BE49-F238E27FC236}">
                <a16:creationId xmlns:a16="http://schemas.microsoft.com/office/drawing/2014/main" id="{4A96DD4B-B42A-CF5A-8000-3B15C49608DE}"/>
              </a:ext>
            </a:extLst>
          </p:cNvPr>
          <p:cNvGraphicFramePr>
            <a:graphicFrameLocks noGrp="1"/>
          </p:cNvGraphicFramePr>
          <p:nvPr>
            <p:extLst>
              <p:ext uri="{D42A27DB-BD31-4B8C-83A1-F6EECF244321}">
                <p14:modId xmlns:p14="http://schemas.microsoft.com/office/powerpoint/2010/main" val="4181681151"/>
              </p:ext>
            </p:extLst>
          </p:nvPr>
        </p:nvGraphicFramePr>
        <p:xfrm>
          <a:off x="4580731" y="3700045"/>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a:t>
                      </a:r>
                      <a:r>
                        <a:rPr kumimoji="0" lang="en-US" sz="1800" b="0" i="0" u="none" strike="noStrike" cap="none" normalizeH="0" baseline="0">
                          <a:ln>
                            <a:noFill/>
                          </a:ln>
                          <a:solidFill>
                            <a:schemeClr val="accent2"/>
                          </a:solidFill>
                          <a:effectLst/>
                          <a:latin typeface="Tahoma" charset="0"/>
                          <a:ea typeface="ＭＳ Ｐゴシック" charset="0"/>
                        </a:rPr>
                        <a:t> 3</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Group 251">
            <a:extLst>
              <a:ext uri="{FF2B5EF4-FFF2-40B4-BE49-F238E27FC236}">
                <a16:creationId xmlns:a16="http://schemas.microsoft.com/office/drawing/2014/main" id="{F1593C84-D373-FE14-48BE-8FF051CEA817}"/>
              </a:ext>
            </a:extLst>
          </p:cNvPr>
          <p:cNvGraphicFramePr>
            <a:graphicFrameLocks noGrp="1"/>
          </p:cNvGraphicFramePr>
          <p:nvPr>
            <p:extLst>
              <p:ext uri="{D42A27DB-BD31-4B8C-83A1-F6EECF244321}">
                <p14:modId xmlns:p14="http://schemas.microsoft.com/office/powerpoint/2010/main" val="3703550138"/>
              </p:ext>
            </p:extLst>
          </p:nvPr>
        </p:nvGraphicFramePr>
        <p:xfrm>
          <a:off x="6104731" y="3700045"/>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a:t>
                      </a:r>
                      <a:r>
                        <a:rPr kumimoji="0" lang="en-US" sz="1800" b="0" i="0" u="none" strike="noStrike" cap="none" normalizeH="0" baseline="0">
                          <a:ln>
                            <a:noFill/>
                          </a:ln>
                          <a:solidFill>
                            <a:schemeClr val="accent2"/>
                          </a:solidFill>
                          <a:effectLst/>
                          <a:latin typeface="Tahoma" charset="0"/>
                          <a:ea typeface="ＭＳ Ｐゴシック" charset="0"/>
                        </a:rPr>
                        <a:t>4</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 name="Group 237">
            <a:extLst>
              <a:ext uri="{FF2B5EF4-FFF2-40B4-BE49-F238E27FC236}">
                <a16:creationId xmlns:a16="http://schemas.microsoft.com/office/drawing/2014/main" id="{D140C558-9369-7A9B-12BC-A26C35ED4485}"/>
              </a:ext>
            </a:extLst>
          </p:cNvPr>
          <p:cNvGraphicFramePr>
            <a:graphicFrameLocks noGrp="1"/>
          </p:cNvGraphicFramePr>
          <p:nvPr>
            <p:extLst>
              <p:ext uri="{D42A27DB-BD31-4B8C-83A1-F6EECF244321}">
                <p14:modId xmlns:p14="http://schemas.microsoft.com/office/powerpoint/2010/main" val="446414276"/>
              </p:ext>
            </p:extLst>
          </p:nvPr>
        </p:nvGraphicFramePr>
        <p:xfrm>
          <a:off x="9298781" y="2938045"/>
          <a:ext cx="1216025" cy="365238"/>
        </p:xfrm>
        <a:graphic>
          <a:graphicData uri="http://schemas.openxmlformats.org/drawingml/2006/table">
            <a:tbl>
              <a:tblPr/>
              <a:tblGrid>
                <a:gridCol w="365125">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accent2"/>
                          </a:solidFill>
                          <a:effectLst/>
                          <a:latin typeface="Tahoma" charset="0"/>
                          <a:ea typeface="ＭＳ Ｐゴシック" charset="0"/>
                        </a:rPr>
                        <a:t>6</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Line 80">
            <a:extLst>
              <a:ext uri="{FF2B5EF4-FFF2-40B4-BE49-F238E27FC236}">
                <a16:creationId xmlns:a16="http://schemas.microsoft.com/office/drawing/2014/main" id="{70F26C16-2AF6-2285-4F3A-10A3AD6E4F3A}"/>
              </a:ext>
            </a:extLst>
          </p:cNvPr>
          <p:cNvSpPr>
            <a:spLocks noChangeShapeType="1"/>
          </p:cNvSpPr>
          <p:nvPr/>
        </p:nvSpPr>
        <p:spPr bwMode="auto">
          <a:xfrm>
            <a:off x="6215855" y="2658645"/>
            <a:ext cx="79375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5" name="Line 81">
            <a:extLst>
              <a:ext uri="{FF2B5EF4-FFF2-40B4-BE49-F238E27FC236}">
                <a16:creationId xmlns:a16="http://schemas.microsoft.com/office/drawing/2014/main" id="{90D72E8F-4266-7E7C-BBA2-48B817BE65A0}"/>
              </a:ext>
            </a:extLst>
          </p:cNvPr>
          <p:cNvSpPr>
            <a:spLocks noChangeShapeType="1"/>
          </p:cNvSpPr>
          <p:nvPr/>
        </p:nvSpPr>
        <p:spPr bwMode="auto">
          <a:xfrm>
            <a:off x="2285206" y="3344445"/>
            <a:ext cx="1598613" cy="355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6" name="Line 82">
            <a:extLst>
              <a:ext uri="{FF2B5EF4-FFF2-40B4-BE49-F238E27FC236}">
                <a16:creationId xmlns:a16="http://schemas.microsoft.com/office/drawing/2014/main" id="{B054521E-B56B-89AE-EF10-481300DF8CF4}"/>
              </a:ext>
            </a:extLst>
          </p:cNvPr>
          <p:cNvSpPr>
            <a:spLocks noChangeShapeType="1"/>
          </p:cNvSpPr>
          <p:nvPr/>
        </p:nvSpPr>
        <p:spPr bwMode="auto">
          <a:xfrm>
            <a:off x="2361406" y="3344445"/>
            <a:ext cx="3198813" cy="355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7" name="Line 83">
            <a:extLst>
              <a:ext uri="{FF2B5EF4-FFF2-40B4-BE49-F238E27FC236}">
                <a16:creationId xmlns:a16="http://schemas.microsoft.com/office/drawing/2014/main" id="{8519F762-B128-9AB1-DBB0-7B41A121C367}"/>
              </a:ext>
            </a:extLst>
          </p:cNvPr>
          <p:cNvSpPr>
            <a:spLocks noChangeShapeType="1"/>
          </p:cNvSpPr>
          <p:nvPr/>
        </p:nvSpPr>
        <p:spPr bwMode="auto">
          <a:xfrm>
            <a:off x="2361406" y="3344446"/>
            <a:ext cx="4799013" cy="339725"/>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8" name="Line 84">
            <a:extLst>
              <a:ext uri="{FF2B5EF4-FFF2-40B4-BE49-F238E27FC236}">
                <a16:creationId xmlns:a16="http://schemas.microsoft.com/office/drawing/2014/main" id="{1BC4C591-93F2-CE3B-5514-B7D2755278D6}"/>
              </a:ext>
            </a:extLst>
          </p:cNvPr>
          <p:cNvSpPr>
            <a:spLocks noChangeShapeType="1"/>
          </p:cNvSpPr>
          <p:nvPr/>
        </p:nvSpPr>
        <p:spPr bwMode="auto">
          <a:xfrm flipH="1">
            <a:off x="1904205" y="4106445"/>
            <a:ext cx="3810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19" name="Line 101">
            <a:extLst>
              <a:ext uri="{FF2B5EF4-FFF2-40B4-BE49-F238E27FC236}">
                <a16:creationId xmlns:a16="http://schemas.microsoft.com/office/drawing/2014/main" id="{FFC2A07E-16BE-F16C-96EB-5E2712910C52}"/>
              </a:ext>
            </a:extLst>
          </p:cNvPr>
          <p:cNvSpPr>
            <a:spLocks noChangeShapeType="1"/>
          </p:cNvSpPr>
          <p:nvPr/>
        </p:nvSpPr>
        <p:spPr bwMode="auto">
          <a:xfrm>
            <a:off x="2666205" y="4106445"/>
            <a:ext cx="6096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0" name="Line 102">
            <a:extLst>
              <a:ext uri="{FF2B5EF4-FFF2-40B4-BE49-F238E27FC236}">
                <a16:creationId xmlns:a16="http://schemas.microsoft.com/office/drawing/2014/main" id="{41EBF28A-E1FF-155F-AF74-1ED1000A83B3}"/>
              </a:ext>
            </a:extLst>
          </p:cNvPr>
          <p:cNvSpPr>
            <a:spLocks noChangeShapeType="1"/>
          </p:cNvSpPr>
          <p:nvPr/>
        </p:nvSpPr>
        <p:spPr bwMode="auto">
          <a:xfrm>
            <a:off x="4156868" y="4106445"/>
            <a:ext cx="14478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1" name="Text Box 144">
            <a:extLst>
              <a:ext uri="{FF2B5EF4-FFF2-40B4-BE49-F238E27FC236}">
                <a16:creationId xmlns:a16="http://schemas.microsoft.com/office/drawing/2014/main" id="{073B052C-A4F9-21E2-9FB8-610D0D7C34B2}"/>
              </a:ext>
            </a:extLst>
          </p:cNvPr>
          <p:cNvSpPr txBox="1">
            <a:spLocks noChangeArrowheads="1"/>
          </p:cNvSpPr>
          <p:nvPr/>
        </p:nvSpPr>
        <p:spPr bwMode="auto">
          <a:xfrm>
            <a:off x="10133805" y="5706646"/>
            <a:ext cx="393700" cy="36671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fontAlgn="auto" hangingPunct="1">
              <a:spcBef>
                <a:spcPts val="0"/>
              </a:spcBef>
              <a:spcAft>
                <a:spcPts val="0"/>
              </a:spcAft>
              <a:defRPr/>
            </a:pPr>
            <a:r>
              <a:rPr lang="en-US">
                <a:latin typeface="Tahoma" charset="0"/>
                <a:ea typeface="+mn-ea"/>
              </a:rPr>
              <a:t>...</a:t>
            </a:r>
          </a:p>
        </p:txBody>
      </p:sp>
      <p:graphicFrame>
        <p:nvGraphicFramePr>
          <p:cNvPr id="22" name="Group 233">
            <a:extLst>
              <a:ext uri="{FF2B5EF4-FFF2-40B4-BE49-F238E27FC236}">
                <a16:creationId xmlns:a16="http://schemas.microsoft.com/office/drawing/2014/main" id="{D4C08D13-A36D-99DF-5A13-69E9D763EF04}"/>
              </a:ext>
            </a:extLst>
          </p:cNvPr>
          <p:cNvGraphicFramePr>
            <a:graphicFrameLocks noGrp="1"/>
          </p:cNvGraphicFramePr>
          <p:nvPr>
            <p:extLst>
              <p:ext uri="{D42A27DB-BD31-4B8C-83A1-F6EECF244321}">
                <p14:modId xmlns:p14="http://schemas.microsoft.com/office/powerpoint/2010/main" val="1551731249"/>
              </p:ext>
            </p:extLst>
          </p:nvPr>
        </p:nvGraphicFramePr>
        <p:xfrm>
          <a:off x="3275806" y="2938045"/>
          <a:ext cx="1230313" cy="365238"/>
        </p:xfrm>
        <a:graphic>
          <a:graphicData uri="http://schemas.openxmlformats.org/drawingml/2006/table">
            <a:tbl>
              <a:tblPr/>
              <a:tblGrid>
                <a:gridCol w="379413">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accent2"/>
                          </a:solidFill>
                          <a:effectLst/>
                          <a:latin typeface="Tahoma" charset="0"/>
                          <a:ea typeface="ＭＳ Ｐゴシック" charset="0"/>
                        </a:rPr>
                        <a:t>2</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3" name="Group 234">
            <a:extLst>
              <a:ext uri="{FF2B5EF4-FFF2-40B4-BE49-F238E27FC236}">
                <a16:creationId xmlns:a16="http://schemas.microsoft.com/office/drawing/2014/main" id="{03ADAEBF-7657-DBE5-77D9-452B9DD5ABE5}"/>
              </a:ext>
            </a:extLst>
          </p:cNvPr>
          <p:cNvGraphicFramePr>
            <a:graphicFrameLocks noGrp="1"/>
          </p:cNvGraphicFramePr>
          <p:nvPr>
            <p:extLst>
              <p:ext uri="{D42A27DB-BD31-4B8C-83A1-F6EECF244321}">
                <p14:modId xmlns:p14="http://schemas.microsoft.com/office/powerpoint/2010/main" val="553730888"/>
              </p:ext>
            </p:extLst>
          </p:nvPr>
        </p:nvGraphicFramePr>
        <p:xfrm>
          <a:off x="4799806" y="2938045"/>
          <a:ext cx="1230313" cy="365238"/>
        </p:xfrm>
        <a:graphic>
          <a:graphicData uri="http://schemas.openxmlformats.org/drawingml/2006/table">
            <a:tbl>
              <a:tblPr/>
              <a:tblGrid>
                <a:gridCol w="379413">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accent2"/>
                          </a:solidFill>
                          <a:effectLst/>
                          <a:latin typeface="Tahoma" charset="0"/>
                          <a:ea typeface="ＭＳ Ｐゴシック" charset="0"/>
                        </a:rPr>
                        <a:t>3</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4" name="Group 235">
            <a:extLst>
              <a:ext uri="{FF2B5EF4-FFF2-40B4-BE49-F238E27FC236}">
                <a16:creationId xmlns:a16="http://schemas.microsoft.com/office/drawing/2014/main" id="{1D8C94C3-DA60-482F-C9C7-343906F25960}"/>
              </a:ext>
            </a:extLst>
          </p:cNvPr>
          <p:cNvGraphicFramePr>
            <a:graphicFrameLocks noGrp="1"/>
          </p:cNvGraphicFramePr>
          <p:nvPr>
            <p:extLst>
              <p:ext uri="{D42A27DB-BD31-4B8C-83A1-F6EECF244321}">
                <p14:modId xmlns:p14="http://schemas.microsoft.com/office/powerpoint/2010/main" val="3135738472"/>
              </p:ext>
            </p:extLst>
          </p:nvPr>
        </p:nvGraphicFramePr>
        <p:xfrm>
          <a:off x="6323806" y="2938045"/>
          <a:ext cx="1230313" cy="365238"/>
        </p:xfrm>
        <a:graphic>
          <a:graphicData uri="http://schemas.openxmlformats.org/drawingml/2006/table">
            <a:tbl>
              <a:tblPr/>
              <a:tblGrid>
                <a:gridCol w="379413">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accent2"/>
                          </a:solidFill>
                          <a:effectLst/>
                          <a:latin typeface="Tahoma" charset="0"/>
                          <a:ea typeface="ＭＳ Ｐゴシック" charset="0"/>
                        </a:rPr>
                        <a:t>4</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5" name="Group 236">
            <a:extLst>
              <a:ext uri="{FF2B5EF4-FFF2-40B4-BE49-F238E27FC236}">
                <a16:creationId xmlns:a16="http://schemas.microsoft.com/office/drawing/2014/main" id="{0CD8CFCD-EFD3-6B54-D4F9-F70B5099D0C7}"/>
              </a:ext>
            </a:extLst>
          </p:cNvPr>
          <p:cNvGraphicFramePr>
            <a:graphicFrameLocks noGrp="1"/>
          </p:cNvGraphicFramePr>
          <p:nvPr>
            <p:extLst>
              <p:ext uri="{D42A27DB-BD31-4B8C-83A1-F6EECF244321}">
                <p14:modId xmlns:p14="http://schemas.microsoft.com/office/powerpoint/2010/main" val="928447264"/>
              </p:ext>
            </p:extLst>
          </p:nvPr>
        </p:nvGraphicFramePr>
        <p:xfrm>
          <a:off x="7847806" y="2938045"/>
          <a:ext cx="1230313" cy="365238"/>
        </p:xfrm>
        <a:graphic>
          <a:graphicData uri="http://schemas.openxmlformats.org/drawingml/2006/table">
            <a:tbl>
              <a:tblPr/>
              <a:tblGrid>
                <a:gridCol w="379413">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accent2"/>
                          </a:solidFill>
                          <a:effectLst/>
                          <a:latin typeface="Tahoma" charset="0"/>
                          <a:ea typeface="ＭＳ Ｐゴシック" charset="0"/>
                        </a:rPr>
                        <a:t>5</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2 dice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6" name="Line 198">
            <a:extLst>
              <a:ext uri="{FF2B5EF4-FFF2-40B4-BE49-F238E27FC236}">
                <a16:creationId xmlns:a16="http://schemas.microsoft.com/office/drawing/2014/main" id="{9B8B41D4-55F5-E4E0-23FA-CE57510D514D}"/>
              </a:ext>
            </a:extLst>
          </p:cNvPr>
          <p:cNvSpPr>
            <a:spLocks noChangeShapeType="1"/>
          </p:cNvSpPr>
          <p:nvPr/>
        </p:nvSpPr>
        <p:spPr bwMode="auto">
          <a:xfrm flipH="1">
            <a:off x="3961605" y="2658645"/>
            <a:ext cx="213360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7" name="Line 199">
            <a:extLst>
              <a:ext uri="{FF2B5EF4-FFF2-40B4-BE49-F238E27FC236}">
                <a16:creationId xmlns:a16="http://schemas.microsoft.com/office/drawing/2014/main" id="{F226DD02-9FF6-57FC-5D23-DE0CC5933F4D}"/>
              </a:ext>
            </a:extLst>
          </p:cNvPr>
          <p:cNvSpPr>
            <a:spLocks noChangeShapeType="1"/>
          </p:cNvSpPr>
          <p:nvPr/>
        </p:nvSpPr>
        <p:spPr bwMode="auto">
          <a:xfrm flipH="1">
            <a:off x="5333205" y="2658645"/>
            <a:ext cx="76200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8" name="Line 200">
            <a:extLst>
              <a:ext uri="{FF2B5EF4-FFF2-40B4-BE49-F238E27FC236}">
                <a16:creationId xmlns:a16="http://schemas.microsoft.com/office/drawing/2014/main" id="{01ACB6CC-0E61-91DF-3814-78CC13D87CCF}"/>
              </a:ext>
            </a:extLst>
          </p:cNvPr>
          <p:cNvSpPr>
            <a:spLocks noChangeShapeType="1"/>
          </p:cNvSpPr>
          <p:nvPr/>
        </p:nvSpPr>
        <p:spPr bwMode="auto">
          <a:xfrm>
            <a:off x="6171405" y="2658645"/>
            <a:ext cx="213360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29" name="Line 201">
            <a:extLst>
              <a:ext uri="{FF2B5EF4-FFF2-40B4-BE49-F238E27FC236}">
                <a16:creationId xmlns:a16="http://schemas.microsoft.com/office/drawing/2014/main" id="{FA329A81-D82D-B940-BE1F-8294E649514B}"/>
              </a:ext>
            </a:extLst>
          </p:cNvPr>
          <p:cNvSpPr>
            <a:spLocks noChangeShapeType="1"/>
          </p:cNvSpPr>
          <p:nvPr/>
        </p:nvSpPr>
        <p:spPr bwMode="auto">
          <a:xfrm>
            <a:off x="6171405" y="2658645"/>
            <a:ext cx="3276600" cy="228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30" name="Group 257">
            <a:extLst>
              <a:ext uri="{FF2B5EF4-FFF2-40B4-BE49-F238E27FC236}">
                <a16:creationId xmlns:a16="http://schemas.microsoft.com/office/drawing/2014/main" id="{A9355501-2C5F-0EE7-F074-69EFDE90A7F0}"/>
              </a:ext>
            </a:extLst>
          </p:cNvPr>
          <p:cNvGraphicFramePr>
            <a:graphicFrameLocks noGrp="1"/>
          </p:cNvGraphicFramePr>
          <p:nvPr>
            <p:extLst>
              <p:ext uri="{D42A27DB-BD31-4B8C-83A1-F6EECF244321}">
                <p14:modId xmlns:p14="http://schemas.microsoft.com/office/powerpoint/2010/main" val="1685439704"/>
              </p:ext>
            </p:extLst>
          </p:nvPr>
        </p:nvGraphicFramePr>
        <p:xfrm>
          <a:off x="7628731" y="3700045"/>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a:t>
                      </a:r>
                      <a:r>
                        <a:rPr kumimoji="0" lang="en-US" sz="1800" b="0" i="0" u="none" strike="noStrike" cap="none" normalizeH="0" baseline="0">
                          <a:ln>
                            <a:noFill/>
                          </a:ln>
                          <a:solidFill>
                            <a:schemeClr val="accent2"/>
                          </a:solidFill>
                          <a:effectLst/>
                          <a:latin typeface="Tahoma" charset="0"/>
                          <a:ea typeface="ＭＳ Ｐゴシック" charset="0"/>
                        </a:rPr>
                        <a:t>5</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Group 258">
            <a:extLst>
              <a:ext uri="{FF2B5EF4-FFF2-40B4-BE49-F238E27FC236}">
                <a16:creationId xmlns:a16="http://schemas.microsoft.com/office/drawing/2014/main" id="{0CAB86E2-9493-FDB1-6D41-DF98F39CCE85}"/>
              </a:ext>
            </a:extLst>
          </p:cNvPr>
          <p:cNvGraphicFramePr>
            <a:graphicFrameLocks noGrp="1"/>
          </p:cNvGraphicFramePr>
          <p:nvPr>
            <p:extLst>
              <p:ext uri="{D42A27DB-BD31-4B8C-83A1-F6EECF244321}">
                <p14:modId xmlns:p14="http://schemas.microsoft.com/office/powerpoint/2010/main" val="2156674182"/>
              </p:ext>
            </p:extLst>
          </p:nvPr>
        </p:nvGraphicFramePr>
        <p:xfrm>
          <a:off x="9152731" y="3700045"/>
          <a:ext cx="1362075" cy="365238"/>
        </p:xfrm>
        <a:graphic>
          <a:graphicData uri="http://schemas.openxmlformats.org/drawingml/2006/table">
            <a:tbl>
              <a:tblPr/>
              <a:tblGrid>
                <a:gridCol w="57626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a:t>
                      </a:r>
                      <a:r>
                        <a:rPr kumimoji="0" lang="en-US" sz="1800" b="0" i="0" u="none" strike="noStrike" cap="none" normalizeH="0" baseline="0">
                          <a:ln>
                            <a:noFill/>
                          </a:ln>
                          <a:solidFill>
                            <a:schemeClr val="accent2"/>
                          </a:solidFill>
                          <a:effectLst/>
                          <a:latin typeface="Tahoma" charset="0"/>
                          <a:ea typeface="ＭＳ Ｐゴシック" charset="0"/>
                        </a:rPr>
                        <a:t>6</a:t>
                      </a:r>
                    </a:p>
                  </a:txBody>
                  <a:tcPr marT="45459" marB="454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die</a:t>
                      </a:r>
                    </a:p>
                  </a:txBody>
                  <a:tcPr marT="45459" marB="454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Line 259">
            <a:extLst>
              <a:ext uri="{FF2B5EF4-FFF2-40B4-BE49-F238E27FC236}">
                <a16:creationId xmlns:a16="http://schemas.microsoft.com/office/drawing/2014/main" id="{975D17F4-5D2C-77C8-20B0-F67621E888E1}"/>
              </a:ext>
            </a:extLst>
          </p:cNvPr>
          <p:cNvSpPr>
            <a:spLocks noChangeShapeType="1"/>
          </p:cNvSpPr>
          <p:nvPr/>
        </p:nvSpPr>
        <p:spPr bwMode="auto">
          <a:xfrm>
            <a:off x="2513805" y="3344445"/>
            <a:ext cx="53340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33" name="Line 260">
            <a:extLst>
              <a:ext uri="{FF2B5EF4-FFF2-40B4-BE49-F238E27FC236}">
                <a16:creationId xmlns:a16="http://schemas.microsoft.com/office/drawing/2014/main" id="{4175AB51-FE7C-5B00-0516-E4CDCD71E5E5}"/>
              </a:ext>
            </a:extLst>
          </p:cNvPr>
          <p:cNvSpPr>
            <a:spLocks noChangeShapeType="1"/>
          </p:cNvSpPr>
          <p:nvPr/>
        </p:nvSpPr>
        <p:spPr bwMode="auto">
          <a:xfrm>
            <a:off x="2437605" y="3344445"/>
            <a:ext cx="6934200" cy="304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34" name="Group 317">
            <a:extLst>
              <a:ext uri="{FF2B5EF4-FFF2-40B4-BE49-F238E27FC236}">
                <a16:creationId xmlns:a16="http://schemas.microsoft.com/office/drawing/2014/main" id="{71F2F498-7539-D33B-6269-224BC8B672B2}"/>
              </a:ext>
            </a:extLst>
          </p:cNvPr>
          <p:cNvGraphicFramePr>
            <a:graphicFrameLocks noGrp="1"/>
          </p:cNvGraphicFramePr>
          <p:nvPr>
            <p:extLst>
              <p:ext uri="{D42A27DB-BD31-4B8C-83A1-F6EECF244321}">
                <p14:modId xmlns:p14="http://schemas.microsoft.com/office/powerpoint/2010/main" val="434279083"/>
              </p:ext>
            </p:extLst>
          </p:nvPr>
        </p:nvGraphicFramePr>
        <p:xfrm>
          <a:off x="2782094" y="4462045"/>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1, 1, </a:t>
                      </a:r>
                      <a:r>
                        <a:rPr kumimoji="0" lang="en-US" sz="1800" b="0" i="0" u="none" strike="noStrike" cap="none" normalizeH="0" baseline="0" dirty="0">
                          <a:ln>
                            <a:noFill/>
                          </a:ln>
                          <a:solidFill>
                            <a:schemeClr val="accent2"/>
                          </a:solidFill>
                          <a:effectLst/>
                          <a:latin typeface="Tahoma" charset="0"/>
                          <a:ea typeface="ＭＳ Ｐゴシック" charset="0"/>
                        </a:rPr>
                        <a:t>2</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5" name="Group 322">
            <a:extLst>
              <a:ext uri="{FF2B5EF4-FFF2-40B4-BE49-F238E27FC236}">
                <a16:creationId xmlns:a16="http://schemas.microsoft.com/office/drawing/2014/main" id="{C0CD8CD1-4FA6-EE80-CC06-61F8F1F47308}"/>
              </a:ext>
            </a:extLst>
          </p:cNvPr>
          <p:cNvGraphicFramePr>
            <a:graphicFrameLocks noGrp="1"/>
          </p:cNvGraphicFramePr>
          <p:nvPr>
            <p:extLst>
              <p:ext uri="{D42A27DB-BD31-4B8C-83A1-F6EECF244321}">
                <p14:modId xmlns:p14="http://schemas.microsoft.com/office/powerpoint/2010/main" val="2756825161"/>
              </p:ext>
            </p:extLst>
          </p:nvPr>
        </p:nvGraphicFramePr>
        <p:xfrm>
          <a:off x="3961606" y="4462045"/>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1, 1, </a:t>
                      </a:r>
                      <a:r>
                        <a:rPr kumimoji="0" lang="en-US" sz="1800" b="0" i="0" u="none" strike="noStrike" cap="none" normalizeH="0" baseline="0">
                          <a:ln>
                            <a:noFill/>
                          </a:ln>
                          <a:solidFill>
                            <a:schemeClr val="accent2"/>
                          </a:solidFill>
                          <a:effectLst/>
                          <a:latin typeface="Tahoma" charset="0"/>
                          <a:ea typeface="ＭＳ Ｐゴシック" charset="0"/>
                        </a:rPr>
                        <a:t>3</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6" name="Group 319">
            <a:extLst>
              <a:ext uri="{FF2B5EF4-FFF2-40B4-BE49-F238E27FC236}">
                <a16:creationId xmlns:a16="http://schemas.microsoft.com/office/drawing/2014/main" id="{387B0267-CAB7-9D6C-6F9A-F6ABA2D5DB16}"/>
              </a:ext>
            </a:extLst>
          </p:cNvPr>
          <p:cNvGraphicFramePr>
            <a:graphicFrameLocks noGrp="1"/>
          </p:cNvGraphicFramePr>
          <p:nvPr>
            <p:extLst>
              <p:ext uri="{D42A27DB-BD31-4B8C-83A1-F6EECF244321}">
                <p14:modId xmlns:p14="http://schemas.microsoft.com/office/powerpoint/2010/main" val="4278739983"/>
              </p:ext>
            </p:extLst>
          </p:nvPr>
        </p:nvGraphicFramePr>
        <p:xfrm>
          <a:off x="5104606" y="4462045"/>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1, 1, </a:t>
                      </a:r>
                      <a:r>
                        <a:rPr kumimoji="0" lang="en-US" sz="1800" b="0" i="0" u="none" strike="noStrike" cap="none" normalizeH="0" baseline="0">
                          <a:ln>
                            <a:noFill/>
                          </a:ln>
                          <a:solidFill>
                            <a:schemeClr val="accent2"/>
                          </a:solidFill>
                          <a:effectLst/>
                          <a:latin typeface="Tahoma" charset="0"/>
                          <a:ea typeface="ＭＳ Ｐゴシック" charset="0"/>
                        </a:rPr>
                        <a:t>4</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7" name="Group 320">
            <a:extLst>
              <a:ext uri="{FF2B5EF4-FFF2-40B4-BE49-F238E27FC236}">
                <a16:creationId xmlns:a16="http://schemas.microsoft.com/office/drawing/2014/main" id="{15292D76-6FD9-3ACA-07B6-54F8F7094F26}"/>
              </a:ext>
            </a:extLst>
          </p:cNvPr>
          <p:cNvGraphicFramePr>
            <a:graphicFrameLocks noGrp="1"/>
          </p:cNvGraphicFramePr>
          <p:nvPr>
            <p:extLst>
              <p:ext uri="{D42A27DB-BD31-4B8C-83A1-F6EECF244321}">
                <p14:modId xmlns:p14="http://schemas.microsoft.com/office/powerpoint/2010/main" val="2090942014"/>
              </p:ext>
            </p:extLst>
          </p:nvPr>
        </p:nvGraphicFramePr>
        <p:xfrm>
          <a:off x="6247606" y="4462045"/>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1, 1, </a:t>
                      </a:r>
                      <a:r>
                        <a:rPr kumimoji="0" lang="en-US" sz="1800" b="0" i="0" u="none" strike="noStrike" cap="none" normalizeH="0" baseline="0">
                          <a:ln>
                            <a:noFill/>
                          </a:ln>
                          <a:solidFill>
                            <a:schemeClr val="accent2"/>
                          </a:solidFill>
                          <a:effectLst/>
                          <a:latin typeface="Tahoma" charset="0"/>
                          <a:ea typeface="ＭＳ Ｐゴシック" charset="0"/>
                        </a:rPr>
                        <a:t>5</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8" name="Group 321">
            <a:extLst>
              <a:ext uri="{FF2B5EF4-FFF2-40B4-BE49-F238E27FC236}">
                <a16:creationId xmlns:a16="http://schemas.microsoft.com/office/drawing/2014/main" id="{694921C0-4984-743C-FEA8-CF8AB603E426}"/>
              </a:ext>
            </a:extLst>
          </p:cNvPr>
          <p:cNvGraphicFramePr>
            <a:graphicFrameLocks noGrp="1"/>
          </p:cNvGraphicFramePr>
          <p:nvPr>
            <p:extLst>
              <p:ext uri="{D42A27DB-BD31-4B8C-83A1-F6EECF244321}">
                <p14:modId xmlns:p14="http://schemas.microsoft.com/office/powerpoint/2010/main" val="3330805513"/>
              </p:ext>
            </p:extLst>
          </p:nvPr>
        </p:nvGraphicFramePr>
        <p:xfrm>
          <a:off x="7390606" y="4462045"/>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1, 1, </a:t>
                      </a:r>
                      <a:r>
                        <a:rPr kumimoji="0" lang="en-US" sz="1800" b="0" i="0" u="none" strike="noStrike" cap="none" normalizeH="0" baseline="0">
                          <a:ln>
                            <a:noFill/>
                          </a:ln>
                          <a:solidFill>
                            <a:schemeClr val="accent2"/>
                          </a:solidFill>
                          <a:effectLst/>
                          <a:latin typeface="Tahoma" charset="0"/>
                          <a:ea typeface="ＭＳ Ｐゴシック" charset="0"/>
                        </a:rPr>
                        <a:t>6</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9" name="Group 323">
            <a:extLst>
              <a:ext uri="{FF2B5EF4-FFF2-40B4-BE49-F238E27FC236}">
                <a16:creationId xmlns:a16="http://schemas.microsoft.com/office/drawing/2014/main" id="{EE32505D-D58C-37CF-0D5F-7CB64D3831D3}"/>
              </a:ext>
            </a:extLst>
          </p:cNvPr>
          <p:cNvGraphicFramePr>
            <a:graphicFrameLocks noGrp="1"/>
          </p:cNvGraphicFramePr>
          <p:nvPr>
            <p:extLst>
              <p:ext uri="{D42A27DB-BD31-4B8C-83A1-F6EECF244321}">
                <p14:modId xmlns:p14="http://schemas.microsoft.com/office/powerpoint/2010/main" val="696821440"/>
              </p:ext>
            </p:extLst>
          </p:nvPr>
        </p:nvGraphicFramePr>
        <p:xfrm>
          <a:off x="8385969" y="5249445"/>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1, 6, </a:t>
                      </a:r>
                      <a:r>
                        <a:rPr kumimoji="0" lang="en-US" sz="1800" b="0" i="0" u="none" strike="noStrike" cap="none" normalizeH="0" baseline="0">
                          <a:ln>
                            <a:noFill/>
                          </a:ln>
                          <a:solidFill>
                            <a:schemeClr val="accent2"/>
                          </a:solidFill>
                          <a:effectLst/>
                          <a:latin typeface="Tahoma" charset="0"/>
                          <a:ea typeface="ＭＳ Ｐゴシック" charset="0"/>
                        </a:rPr>
                        <a:t>1</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0" name="Line 331">
            <a:extLst>
              <a:ext uri="{FF2B5EF4-FFF2-40B4-BE49-F238E27FC236}">
                <a16:creationId xmlns:a16="http://schemas.microsoft.com/office/drawing/2014/main" id="{7E12C3B2-FB10-C3BA-75BB-1558BD041E39}"/>
              </a:ext>
            </a:extLst>
          </p:cNvPr>
          <p:cNvSpPr>
            <a:spLocks noChangeShapeType="1"/>
          </p:cNvSpPr>
          <p:nvPr/>
        </p:nvSpPr>
        <p:spPr bwMode="auto">
          <a:xfrm flipH="1">
            <a:off x="8914605" y="4182645"/>
            <a:ext cx="381000" cy="9906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sp>
        <p:nvSpPr>
          <p:cNvPr id="41" name="Line 332">
            <a:extLst>
              <a:ext uri="{FF2B5EF4-FFF2-40B4-BE49-F238E27FC236}">
                <a16:creationId xmlns:a16="http://schemas.microsoft.com/office/drawing/2014/main" id="{6F0EED42-4F90-FA2E-E853-9EAD11EF86D2}"/>
              </a:ext>
            </a:extLst>
          </p:cNvPr>
          <p:cNvSpPr>
            <a:spLocks noChangeShapeType="1"/>
          </p:cNvSpPr>
          <p:nvPr/>
        </p:nvSpPr>
        <p:spPr bwMode="auto">
          <a:xfrm>
            <a:off x="9676605" y="4182645"/>
            <a:ext cx="381000" cy="1066800"/>
          </a:xfrm>
          <a:prstGeom prst="line">
            <a:avLst/>
          </a:prstGeom>
          <a:noFill/>
          <a:ln w="9525">
            <a:solidFill>
              <a:schemeClr val="tx1"/>
            </a:solidFill>
            <a:round/>
            <a:headEnd/>
            <a:tailEnd type="triangle" w="med" len="med"/>
          </a:ln>
          <a:effectLst/>
          <a:extLst>
            <a:ext uri="{909E8E84-426E-40dd-AFC4-6F175D3DCCD1}"/>
            <a:ext uri="{AF507438-7753-43e0-B8FC-AC1667EBCBE1}"/>
          </a:extLst>
        </p:spPr>
        <p:txBody>
          <a:bodyPr/>
          <a:lstStyle/>
          <a:p>
            <a:pPr eaLnBrk="1" fontAlgn="auto" hangingPunct="1">
              <a:spcBef>
                <a:spcPts val="0"/>
              </a:spcBef>
              <a:spcAft>
                <a:spcPts val="0"/>
              </a:spcAft>
              <a:defRPr/>
            </a:pPr>
            <a:endParaRPr lang="en-US">
              <a:latin typeface="+mn-lt"/>
              <a:ea typeface="+mn-ea"/>
            </a:endParaRPr>
          </a:p>
        </p:txBody>
      </p:sp>
      <p:graphicFrame>
        <p:nvGraphicFramePr>
          <p:cNvPr id="42" name="Group 333">
            <a:extLst>
              <a:ext uri="{FF2B5EF4-FFF2-40B4-BE49-F238E27FC236}">
                <a16:creationId xmlns:a16="http://schemas.microsoft.com/office/drawing/2014/main" id="{98B93EB8-54B2-ACEE-DD57-5B92F5A75A31}"/>
              </a:ext>
            </a:extLst>
          </p:cNvPr>
          <p:cNvGraphicFramePr>
            <a:graphicFrameLocks noGrp="1"/>
          </p:cNvGraphicFramePr>
          <p:nvPr>
            <p:extLst>
              <p:ext uri="{D42A27DB-BD31-4B8C-83A1-F6EECF244321}">
                <p14:modId xmlns:p14="http://schemas.microsoft.com/office/powerpoint/2010/main" val="2726785185"/>
              </p:ext>
            </p:extLst>
          </p:nvPr>
        </p:nvGraphicFramePr>
        <p:xfrm>
          <a:off x="9524206" y="5249445"/>
          <a:ext cx="1050925" cy="406400"/>
        </p:xfrm>
        <a:graphic>
          <a:graphicData uri="http://schemas.openxmlformats.org/drawingml/2006/table">
            <a:tbl>
              <a:tblPr/>
              <a:tblGrid>
                <a:gridCol w="842702">
                  <a:extLst>
                    <a:ext uri="{9D8B030D-6E8A-4147-A177-3AD203B41FA5}">
                      <a16:colId xmlns:a16="http://schemas.microsoft.com/office/drawing/2014/main" val="20000"/>
                    </a:ext>
                  </a:extLst>
                </a:gridCol>
                <a:gridCol w="208223">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1, 6, </a:t>
                      </a:r>
                      <a:r>
                        <a:rPr kumimoji="0" lang="en-US" sz="1800" b="0" i="0" u="none" strike="noStrike" cap="none" normalizeH="0" baseline="0">
                          <a:ln>
                            <a:noFill/>
                          </a:ln>
                          <a:solidFill>
                            <a:schemeClr val="accent2"/>
                          </a:solidFill>
                          <a:effectLst/>
                          <a:latin typeface="Tahoma" charset="0"/>
                          <a:ea typeface="ＭＳ Ｐゴシック" charset="0"/>
                        </a:rPr>
                        <a:t>2</a:t>
                      </a:r>
                    </a:p>
                  </a:txBody>
                  <a:tcPr marL="91411" marR="914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a typeface="ＭＳ Ｐゴシック" charset="0"/>
                      </a:endParaRPr>
                    </a:p>
                  </a:txBody>
                  <a:tcPr marL="91411" marR="914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2586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5441-5920-AE14-D83B-A67AB0E4400C}"/>
              </a:ext>
            </a:extLst>
          </p:cNvPr>
          <p:cNvSpPr>
            <a:spLocks noGrp="1"/>
          </p:cNvSpPr>
          <p:nvPr>
            <p:ph type="title"/>
          </p:nvPr>
        </p:nvSpPr>
        <p:spPr/>
        <p:txBody>
          <a:bodyPr/>
          <a:lstStyle/>
          <a:p>
            <a:r>
              <a:rPr lang="en-US" dirty="0"/>
              <a:t>backtracking</a:t>
            </a:r>
          </a:p>
        </p:txBody>
      </p:sp>
      <p:sp>
        <p:nvSpPr>
          <p:cNvPr id="3" name="Content Placeholder 2">
            <a:extLst>
              <a:ext uri="{FF2B5EF4-FFF2-40B4-BE49-F238E27FC236}">
                <a16:creationId xmlns:a16="http://schemas.microsoft.com/office/drawing/2014/main" id="{17F493F2-693A-3129-0147-046A83EF424E}"/>
              </a:ext>
            </a:extLst>
          </p:cNvPr>
          <p:cNvSpPr>
            <a:spLocks noGrp="1"/>
          </p:cNvSpPr>
          <p:nvPr>
            <p:ph idx="1"/>
          </p:nvPr>
        </p:nvSpPr>
        <p:spPr/>
        <p:txBody>
          <a:bodyPr>
            <a:normAutofit/>
          </a:bodyPr>
          <a:lstStyle/>
          <a:p>
            <a:r>
              <a:rPr lang="en-US" b="1" dirty="0"/>
              <a:t>Backtracking</a:t>
            </a:r>
            <a:r>
              <a:rPr lang="en-US" dirty="0"/>
              <a:t>: Finding solution(s) by trying partial solutions and then abandoning them if they are not suitable.</a:t>
            </a:r>
          </a:p>
          <a:p>
            <a:pPr lvl="1"/>
            <a:r>
              <a:rPr lang="en-US" dirty="0"/>
              <a:t>a "brute force" algorithmic technique  (tries all paths)</a:t>
            </a:r>
          </a:p>
          <a:p>
            <a:pPr lvl="1"/>
            <a:r>
              <a:rPr lang="en-US" dirty="0"/>
              <a:t>often implemented recursively</a:t>
            </a:r>
          </a:p>
          <a:p>
            <a:r>
              <a:rPr lang="en-US" dirty="0"/>
              <a:t>Applications:</a:t>
            </a:r>
          </a:p>
          <a:p>
            <a:pPr lvl="1"/>
            <a:r>
              <a:rPr lang="en-US" dirty="0"/>
              <a:t>producing all permutations of a set of values</a:t>
            </a:r>
          </a:p>
          <a:p>
            <a:pPr lvl="1"/>
            <a:r>
              <a:rPr lang="en-US" dirty="0"/>
              <a:t>parsing languages</a:t>
            </a:r>
          </a:p>
          <a:p>
            <a:pPr lvl="1"/>
            <a:r>
              <a:rPr lang="en-US" dirty="0"/>
              <a:t>games: anagrams, crosswords, word jumbles, 8 queens</a:t>
            </a:r>
          </a:p>
          <a:p>
            <a:pPr lvl="1"/>
            <a:r>
              <a:rPr lang="en-US" dirty="0"/>
              <a:t>combinatorics and logic programming</a:t>
            </a:r>
          </a:p>
        </p:txBody>
      </p:sp>
    </p:spTree>
    <p:extLst>
      <p:ext uri="{BB962C8B-B14F-4D97-AF65-F5344CB8AC3E}">
        <p14:creationId xmlns:p14="http://schemas.microsoft.com/office/powerpoint/2010/main" val="71719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F86F-6C62-5DD5-85FB-D5A2DAFA2E55}"/>
              </a:ext>
            </a:extLst>
          </p:cNvPr>
          <p:cNvSpPr>
            <a:spLocks noGrp="1"/>
          </p:cNvSpPr>
          <p:nvPr>
            <p:ph type="title"/>
          </p:nvPr>
        </p:nvSpPr>
        <p:spPr/>
        <p:txBody>
          <a:bodyPr/>
          <a:lstStyle/>
          <a:p>
            <a:r>
              <a:rPr lang="en-US" dirty="0"/>
              <a:t>Backtracking algorithms</a:t>
            </a:r>
          </a:p>
        </p:txBody>
      </p:sp>
      <p:sp>
        <p:nvSpPr>
          <p:cNvPr id="3" name="Content Placeholder 2">
            <a:extLst>
              <a:ext uri="{FF2B5EF4-FFF2-40B4-BE49-F238E27FC236}">
                <a16:creationId xmlns:a16="http://schemas.microsoft.com/office/drawing/2014/main" id="{E405A5D9-263E-7732-8E46-7F63BD9ADC0C}"/>
              </a:ext>
            </a:extLst>
          </p:cNvPr>
          <p:cNvSpPr>
            <a:spLocks noGrp="1"/>
          </p:cNvSpPr>
          <p:nvPr>
            <p:ph idx="1"/>
          </p:nvPr>
        </p:nvSpPr>
        <p:spPr>
          <a:xfrm>
            <a:off x="975360" y="1632857"/>
            <a:ext cx="10241280" cy="1030830"/>
          </a:xfrm>
        </p:spPr>
        <p:txBody>
          <a:bodyPr/>
          <a:lstStyle/>
          <a:p>
            <a:r>
              <a:rPr lang="en-US" dirty="0"/>
              <a:t>A general pseudo-code algorithm for backtracking problems:</a:t>
            </a:r>
          </a:p>
          <a:p>
            <a:r>
              <a:rPr lang="en-US" dirty="0"/>
              <a:t>Explore(choices):</a:t>
            </a:r>
          </a:p>
        </p:txBody>
      </p:sp>
      <p:sp>
        <p:nvSpPr>
          <p:cNvPr id="5" name="TextBox 4">
            <a:extLst>
              <a:ext uri="{FF2B5EF4-FFF2-40B4-BE49-F238E27FC236}">
                <a16:creationId xmlns:a16="http://schemas.microsoft.com/office/drawing/2014/main" id="{FF7A03F0-80F9-FDCF-8EDE-C3BFEF434D61}"/>
              </a:ext>
            </a:extLst>
          </p:cNvPr>
          <p:cNvSpPr txBox="1"/>
          <p:nvPr/>
        </p:nvSpPr>
        <p:spPr>
          <a:xfrm>
            <a:off x="1707874" y="2837858"/>
            <a:ext cx="8776252" cy="1938992"/>
          </a:xfrm>
          <a:prstGeom prst="rect">
            <a:avLst/>
          </a:prstGeom>
          <a:noFill/>
        </p:spPr>
        <p:txBody>
          <a:bodyPr wrap="square">
            <a:spAutoFit/>
          </a:bodyPr>
          <a:lstStyle/>
          <a:p>
            <a:r>
              <a:rPr lang="en-US" sz="2000" b="1" dirty="0">
                <a:latin typeface="Consolas" panose="020B0609020204030204" pitchFamily="49" charset="0"/>
                <a:cs typeface="Consolas" panose="020B0609020204030204" pitchFamily="49" charset="0"/>
              </a:rPr>
              <a:t>if there are no more choices to make:  </a:t>
            </a:r>
          </a:p>
          <a:p>
            <a:r>
              <a:rPr lang="en-US" sz="2000" dirty="0">
                <a:latin typeface="Consolas" panose="020B0609020204030204" pitchFamily="49" charset="0"/>
                <a:cs typeface="Consolas" panose="020B0609020204030204" pitchFamily="49" charset="0"/>
              </a:rPr>
              <a:t>	stop.</a:t>
            </a:r>
          </a:p>
          <a:p>
            <a:r>
              <a:rPr lang="en-US" sz="2000" b="1" dirty="0">
                <a:latin typeface="Consolas" panose="020B0609020204030204" pitchFamily="49" charset="0"/>
                <a:cs typeface="Consolas" panose="020B0609020204030204" pitchFamily="49" charset="0"/>
              </a:rPr>
              <a:t>else:</a:t>
            </a:r>
          </a:p>
          <a:p>
            <a:pPr lvl="2"/>
            <a:r>
              <a:rPr lang="en-US" sz="2000" dirty="0">
                <a:latin typeface="Consolas" panose="020B0609020204030204" pitchFamily="49" charset="0"/>
                <a:cs typeface="Consolas" panose="020B0609020204030204" pitchFamily="49" charset="0"/>
              </a:rPr>
              <a:t>Make a single choice C.</a:t>
            </a:r>
          </a:p>
          <a:p>
            <a:pPr lvl="2"/>
            <a:r>
              <a:rPr lang="en-US" sz="2000" dirty="0">
                <a:latin typeface="Consolas" panose="020B0609020204030204" pitchFamily="49" charset="0"/>
                <a:cs typeface="Consolas" panose="020B0609020204030204" pitchFamily="49" charset="0"/>
              </a:rPr>
              <a:t>Explore the remaining choices.</a:t>
            </a:r>
          </a:p>
          <a:p>
            <a:pPr lvl="2"/>
            <a:r>
              <a:rPr lang="en-US" sz="2000" dirty="0">
                <a:latin typeface="Consolas" panose="020B0609020204030204" pitchFamily="49" charset="0"/>
                <a:cs typeface="Consolas" panose="020B0609020204030204" pitchFamily="49" charset="0"/>
              </a:rPr>
              <a:t>Un-make choice C, if necessary.  (backtrack!)</a:t>
            </a:r>
          </a:p>
        </p:txBody>
      </p:sp>
    </p:spTree>
    <p:extLst>
      <p:ext uri="{BB962C8B-B14F-4D97-AF65-F5344CB8AC3E}">
        <p14:creationId xmlns:p14="http://schemas.microsoft.com/office/powerpoint/2010/main" val="19863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5794-DFE4-3DEB-84EA-41395150ACE6}"/>
              </a:ext>
            </a:extLst>
          </p:cNvPr>
          <p:cNvSpPr>
            <a:spLocks noGrp="1"/>
          </p:cNvSpPr>
          <p:nvPr>
            <p:ph type="title"/>
          </p:nvPr>
        </p:nvSpPr>
        <p:spPr/>
        <p:txBody>
          <a:bodyPr/>
          <a:lstStyle/>
          <a:p>
            <a:r>
              <a:rPr lang="en-US" dirty="0"/>
              <a:t>EXERCISE #2: SOLUTION</a:t>
            </a:r>
          </a:p>
        </p:txBody>
      </p:sp>
      <p:sp>
        <p:nvSpPr>
          <p:cNvPr id="5" name="TextBox 4">
            <a:extLst>
              <a:ext uri="{FF2B5EF4-FFF2-40B4-BE49-F238E27FC236}">
                <a16:creationId xmlns:a16="http://schemas.microsoft.com/office/drawing/2014/main" id="{B34633EF-DD06-9626-4EFC-EE0A6A0D7834}"/>
              </a:ext>
            </a:extLst>
          </p:cNvPr>
          <p:cNvSpPr txBox="1"/>
          <p:nvPr/>
        </p:nvSpPr>
        <p:spPr>
          <a:xfrm>
            <a:off x="975359" y="1652115"/>
            <a:ext cx="10732937" cy="3205621"/>
          </a:xfrm>
          <a:prstGeom prst="rect">
            <a:avLst/>
          </a:prstGeom>
          <a:noFill/>
        </p:spPr>
        <p:txBody>
          <a:bodyPr wrap="square">
            <a:spAutoFit/>
          </a:bodyPr>
          <a:lstStyle/>
          <a:p>
            <a:pPr eaLnBrk="1" hangingPunct="1">
              <a:lnSpc>
                <a:spcPct val="70000"/>
              </a:lnSpc>
              <a:buFontTx/>
              <a:buNone/>
            </a:pPr>
            <a:r>
              <a:rPr lang="en-US" sz="1800" dirty="0">
                <a:latin typeface="Consolas" panose="020B0609020204030204" pitchFamily="49" charset="0"/>
                <a:cs typeface="Consolas" panose="020B0609020204030204" pitchFamily="49" charset="0"/>
              </a:rPr>
              <a:t>def </a:t>
            </a:r>
            <a:r>
              <a:rPr lang="en-US" sz="1800" b="1" dirty="0" err="1">
                <a:latin typeface="Consolas" panose="020B0609020204030204" pitchFamily="49" charset="0"/>
                <a:cs typeface="Consolas" panose="020B0609020204030204" pitchFamily="49" charset="0"/>
              </a:rPr>
              <a:t>dice_sum</a:t>
            </a:r>
            <a:r>
              <a:rPr lang="en-US" sz="1800" dirty="0">
                <a:latin typeface="Consolas" panose="020B0609020204030204" pitchFamily="49" charset="0"/>
                <a:cs typeface="Consolas" panose="020B0609020204030204" pitchFamily="49" charset="0"/>
              </a:rPr>
              <a:t>(dice, </a:t>
            </a:r>
            <a:r>
              <a:rPr lang="en-US" sz="1800" dirty="0" err="1">
                <a:latin typeface="Consolas" panose="020B0609020204030204" pitchFamily="49" charset="0"/>
                <a:cs typeface="Consolas" panose="020B0609020204030204" pitchFamily="49" charset="0"/>
              </a:rPr>
              <a:t>desired_sum</a:t>
            </a:r>
            <a:r>
              <a:rPr lang="en-US" sz="1800" dirty="0">
                <a:latin typeface="Consolas" panose="020B0609020204030204" pitchFamily="49" charset="0"/>
                <a:cs typeface="Consolas" panose="020B0609020204030204" pitchFamily="49" charset="0"/>
              </a:rPr>
              <a:t>):</a:t>
            </a:r>
          </a:p>
          <a:p>
            <a:pPr eaLnBrk="1" hangingPunct="1">
              <a:lnSpc>
                <a:spcPct val="70000"/>
              </a:lnSpc>
              <a:buFontTx/>
              <a:buNone/>
            </a:pPr>
            <a:r>
              <a:rPr lang="en-US" sz="1800" dirty="0">
                <a:latin typeface="Consolas" panose="020B0609020204030204" pitchFamily="49" charset="0"/>
                <a:cs typeface="Consolas" panose="020B0609020204030204" pitchFamily="49" charset="0"/>
              </a:rPr>
              <a:t>    chosen = []</a:t>
            </a:r>
          </a:p>
          <a:p>
            <a:pPr eaLnBrk="1" hangingPunct="1">
              <a:lnSpc>
                <a:spcPct val="70000"/>
              </a:lnSpc>
              <a:buFontTx/>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dice_sum_help</a:t>
            </a:r>
            <a:r>
              <a:rPr lang="en-US" sz="1800" dirty="0">
                <a:latin typeface="Consolas" panose="020B0609020204030204" pitchFamily="49" charset="0"/>
                <a:cs typeface="Consolas" panose="020B0609020204030204" pitchFamily="49" charset="0"/>
              </a:rPr>
              <a:t>(dice, </a:t>
            </a:r>
            <a:r>
              <a:rPr lang="en-US" sz="1800" dirty="0" err="1">
                <a:latin typeface="Consolas" panose="020B0609020204030204" pitchFamily="49" charset="0"/>
                <a:cs typeface="Consolas" panose="020B0609020204030204" pitchFamily="49" charset="0"/>
              </a:rPr>
              <a:t>desired_sum</a:t>
            </a:r>
            <a:r>
              <a:rPr lang="en-US" sz="1800" dirty="0">
                <a:latin typeface="Consolas" panose="020B0609020204030204" pitchFamily="49" charset="0"/>
                <a:cs typeface="Consolas" panose="020B0609020204030204" pitchFamily="49" charset="0"/>
              </a:rPr>
              <a:t>, chosen, </a:t>
            </a:r>
            <a:r>
              <a:rPr lang="en-US" sz="1800" dirty="0">
                <a:solidFill>
                  <a:schemeClr val="accent2"/>
                </a:solidFill>
                <a:latin typeface="Consolas" panose="020B0609020204030204" pitchFamily="49" charset="0"/>
                <a:cs typeface="Consolas" panose="020B0609020204030204" pitchFamily="49" charset="0"/>
              </a:rPr>
              <a:t>0</a:t>
            </a:r>
            <a:r>
              <a:rPr lang="en-US" sz="1800" dirty="0">
                <a:latin typeface="Consolas" panose="020B0609020204030204" pitchFamily="49" charset="0"/>
                <a:cs typeface="Consolas" panose="020B0609020204030204" pitchFamily="49" charset="0"/>
              </a:rPr>
              <a:t>)</a:t>
            </a:r>
          </a:p>
          <a:p>
            <a:pPr eaLnBrk="1" hangingPunct="1">
              <a:lnSpc>
                <a:spcPct val="70000"/>
              </a:lnSpc>
              <a:buFontTx/>
              <a:buNone/>
            </a:pPr>
            <a:endParaRPr lang="en-US" sz="1800" dirty="0">
              <a:latin typeface="Consolas" panose="020B0609020204030204" pitchFamily="49" charset="0"/>
              <a:cs typeface="Consolas" panose="020B0609020204030204" pitchFamily="49" charset="0"/>
            </a:endParaRPr>
          </a:p>
          <a:p>
            <a:pPr eaLnBrk="1" hangingPunct="1">
              <a:lnSpc>
                <a:spcPct val="70000"/>
              </a:lnSpc>
              <a:buFontTx/>
              <a:buNone/>
            </a:pPr>
            <a:endParaRPr lang="en-US" sz="1800" dirty="0">
              <a:latin typeface="Consolas" panose="020B0609020204030204" pitchFamily="49" charset="0"/>
              <a:cs typeface="Consolas" panose="020B0609020204030204" pitchFamily="49" charset="0"/>
            </a:endParaRPr>
          </a:p>
          <a:p>
            <a:pPr eaLnBrk="1" hangingPunct="1">
              <a:lnSpc>
                <a:spcPct val="70000"/>
              </a:lnSpc>
              <a:buFontTx/>
              <a:buNone/>
            </a:pPr>
            <a:r>
              <a:rPr lang="en-US" sz="1800" dirty="0">
                <a:latin typeface="Consolas" panose="020B0609020204030204" pitchFamily="49" charset="0"/>
                <a:cs typeface="Consolas" panose="020B0609020204030204" pitchFamily="49" charset="0"/>
              </a:rPr>
              <a:t>def </a:t>
            </a:r>
            <a:r>
              <a:rPr lang="en-US" sz="1800" b="1" dirty="0" err="1">
                <a:latin typeface="Consolas" panose="020B0609020204030204" pitchFamily="49" charset="0"/>
                <a:cs typeface="Consolas" panose="020B0609020204030204" pitchFamily="49" charset="0"/>
              </a:rPr>
              <a:t>dice_sum_help</a:t>
            </a:r>
            <a:r>
              <a:rPr lang="en-US" sz="1800" dirty="0">
                <a:latin typeface="Consolas" panose="020B0609020204030204" pitchFamily="49" charset="0"/>
                <a:cs typeface="Consolas" panose="020B0609020204030204" pitchFamily="49" charset="0"/>
              </a:rPr>
              <a:t>(dice, </a:t>
            </a:r>
            <a:r>
              <a:rPr lang="en-US" sz="1800" dirty="0" err="1">
                <a:latin typeface="Consolas" panose="020B0609020204030204" pitchFamily="49" charset="0"/>
                <a:cs typeface="Consolas" panose="020B0609020204030204" pitchFamily="49" charset="0"/>
              </a:rPr>
              <a:t>desired_sum</a:t>
            </a:r>
            <a:r>
              <a:rPr lang="en-US" sz="1800" dirty="0">
                <a:latin typeface="Consolas" panose="020B0609020204030204" pitchFamily="49" charset="0"/>
                <a:cs typeface="Consolas" panose="020B0609020204030204" pitchFamily="49" charset="0"/>
              </a:rPr>
              <a:t>, chosen, </a:t>
            </a:r>
            <a:r>
              <a:rPr lang="en-US" sz="1800" dirty="0" err="1">
                <a:solidFill>
                  <a:schemeClr val="accent2"/>
                </a:solidFill>
                <a:latin typeface="Consolas" panose="020B0609020204030204" pitchFamily="49" charset="0"/>
                <a:cs typeface="Consolas" panose="020B0609020204030204" pitchFamily="49" charset="0"/>
              </a:rPr>
              <a:t>sum_so_far</a:t>
            </a:r>
            <a:r>
              <a:rPr lang="en-US" sz="1800" dirty="0">
                <a:latin typeface="Consolas" panose="020B0609020204030204" pitchFamily="49" charset="0"/>
                <a:cs typeface="Consolas" panose="020B0609020204030204" pitchFamily="49" charset="0"/>
              </a:rPr>
              <a:t>):</a:t>
            </a:r>
          </a:p>
          <a:p>
            <a:pPr eaLnBrk="1" hangingPunct="1">
              <a:lnSpc>
                <a:spcPct val="70000"/>
              </a:lnSpc>
              <a:buFontTx/>
              <a:buNone/>
            </a:pPr>
            <a:r>
              <a:rPr lang="en-US" sz="1800" dirty="0">
                <a:latin typeface="Consolas" panose="020B0609020204030204" pitchFamily="49" charset="0"/>
                <a:cs typeface="Consolas" panose="020B0609020204030204" pitchFamily="49" charset="0"/>
              </a:rPr>
              <a:t>    if dice == 0:</a:t>
            </a:r>
          </a:p>
          <a:p>
            <a:pPr eaLnBrk="1" hangingPunct="1">
              <a:lnSpc>
                <a:spcPct val="70000"/>
              </a:lnSpc>
              <a:buFontTx/>
              <a:buNone/>
            </a:pPr>
            <a:r>
              <a:rPr lang="en-US" sz="1800" dirty="0">
                <a:latin typeface="Consolas" panose="020B0609020204030204" pitchFamily="49" charset="0"/>
                <a:cs typeface="Consolas" panose="020B0609020204030204" pitchFamily="49" charset="0"/>
              </a:rPr>
              <a:t>        if </a:t>
            </a:r>
            <a:r>
              <a:rPr lang="en-US" sz="1800" dirty="0" err="1">
                <a:solidFill>
                  <a:schemeClr val="accent2"/>
                </a:solidFill>
                <a:latin typeface="Consolas" panose="020B0609020204030204" pitchFamily="49" charset="0"/>
                <a:cs typeface="Consolas" panose="020B0609020204030204" pitchFamily="49" charset="0"/>
              </a:rPr>
              <a:t>sum_so_far</a:t>
            </a:r>
            <a:r>
              <a:rPr lang="en-US" sz="1800" dirty="0">
                <a:latin typeface="Consolas" panose="020B0609020204030204" pitchFamily="49" charset="0"/>
                <a:cs typeface="Consolas" panose="020B0609020204030204" pitchFamily="49" charset="0"/>
              </a:rPr>
              <a:t> == </a:t>
            </a:r>
            <a:r>
              <a:rPr lang="en-US" sz="1800" dirty="0" err="1">
                <a:latin typeface="Consolas" panose="020B0609020204030204" pitchFamily="49" charset="0"/>
                <a:cs typeface="Consolas" panose="020B0609020204030204" pitchFamily="49" charset="0"/>
              </a:rPr>
              <a:t>desired_sum</a:t>
            </a:r>
            <a:r>
              <a:rPr lang="en-US" sz="1800" dirty="0">
                <a:latin typeface="Consolas" panose="020B0609020204030204" pitchFamily="49" charset="0"/>
                <a:cs typeface="Consolas" panose="020B0609020204030204" pitchFamily="49" charset="0"/>
              </a:rPr>
              <a:t>:</a:t>
            </a:r>
          </a:p>
          <a:p>
            <a:pPr eaLnBrk="1" hangingPunct="1">
              <a:lnSpc>
                <a:spcPct val="70000"/>
              </a:lnSpc>
              <a:buFontTx/>
              <a:buNone/>
            </a:pPr>
            <a:r>
              <a:rPr lang="en-US" sz="1800" dirty="0">
                <a:latin typeface="Consolas" panose="020B0609020204030204" pitchFamily="49" charset="0"/>
                <a:cs typeface="Consolas" panose="020B0609020204030204" pitchFamily="49" charset="0"/>
              </a:rPr>
              <a:t>            print(chosen)</a:t>
            </a:r>
          </a:p>
          <a:p>
            <a:pPr eaLnBrk="1" hangingPunct="1">
              <a:lnSpc>
                <a:spcPct val="70000"/>
              </a:lnSpc>
              <a:buFontTx/>
              <a:buNone/>
            </a:pPr>
            <a:r>
              <a:rPr lang="en-US" sz="1800" dirty="0">
                <a:latin typeface="Consolas" panose="020B0609020204030204" pitchFamily="49" charset="0"/>
                <a:cs typeface="Consolas" panose="020B0609020204030204" pitchFamily="49" charset="0"/>
              </a:rPr>
              <a:t>    </a:t>
            </a:r>
          </a:p>
          <a:p>
            <a:pPr eaLnBrk="1" hangingPunct="1">
              <a:lnSpc>
                <a:spcPct val="70000"/>
              </a:lnSpc>
              <a:buFontTx/>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elif</a:t>
            </a:r>
            <a:r>
              <a:rPr lang="en-US" sz="1800" dirty="0">
                <a:solidFill>
                  <a:schemeClr val="accent2"/>
                </a:solidFill>
                <a:latin typeface="Consolas" panose="020B0609020204030204" pitchFamily="49" charset="0"/>
                <a:cs typeface="Consolas" panose="020B0609020204030204" pitchFamily="49" charset="0"/>
              </a:rPr>
              <a:t> </a:t>
            </a:r>
            <a:r>
              <a:rPr lang="en-US" sz="1800" dirty="0" err="1">
                <a:solidFill>
                  <a:schemeClr val="accent2"/>
                </a:solidFill>
                <a:latin typeface="Consolas" panose="020B0609020204030204" pitchFamily="49" charset="0"/>
                <a:cs typeface="Consolas" panose="020B0609020204030204" pitchFamily="49" charset="0"/>
              </a:rPr>
              <a:t>sum_so_far</a:t>
            </a:r>
            <a:r>
              <a:rPr lang="en-US" sz="1800" dirty="0">
                <a:solidFill>
                  <a:schemeClr val="accent2"/>
                </a:solidFill>
                <a:latin typeface="Consolas" panose="020B0609020204030204" pitchFamily="49" charset="0"/>
                <a:cs typeface="Consolas" panose="020B0609020204030204" pitchFamily="49" charset="0"/>
              </a:rPr>
              <a:t> &lt; </a:t>
            </a:r>
            <a:r>
              <a:rPr lang="en-US" sz="1800" dirty="0" err="1">
                <a:solidFill>
                  <a:schemeClr val="accent2"/>
                </a:solidFill>
                <a:latin typeface="Consolas" panose="020B0609020204030204" pitchFamily="49" charset="0"/>
                <a:cs typeface="Consolas" panose="020B0609020204030204" pitchFamily="49" charset="0"/>
              </a:rPr>
              <a:t>desired_sum</a:t>
            </a:r>
            <a:r>
              <a:rPr lang="en-US" sz="1800" dirty="0">
                <a:solidFill>
                  <a:schemeClr val="accent2"/>
                </a:solidFill>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and</a:t>
            </a:r>
            <a:r>
              <a:rPr lang="en-US" sz="1800" dirty="0">
                <a:solidFill>
                  <a:schemeClr val="accent2"/>
                </a:solidFill>
                <a:latin typeface="Consolas" panose="020B0609020204030204" pitchFamily="49" charset="0"/>
                <a:cs typeface="Consolas" panose="020B0609020204030204" pitchFamily="49" charset="0"/>
              </a:rPr>
              <a:t> </a:t>
            </a:r>
            <a:r>
              <a:rPr lang="en-US" sz="1800" dirty="0" err="1">
                <a:solidFill>
                  <a:schemeClr val="accent2"/>
                </a:solidFill>
                <a:latin typeface="Consolas" panose="020B0609020204030204" pitchFamily="49" charset="0"/>
                <a:cs typeface="Consolas" panose="020B0609020204030204" pitchFamily="49" charset="0"/>
              </a:rPr>
              <a:t>sum_so_far</a:t>
            </a:r>
            <a:r>
              <a:rPr lang="en-US" sz="1800" dirty="0">
                <a:solidFill>
                  <a:schemeClr val="accent2"/>
                </a:solidFill>
                <a:latin typeface="Consolas" panose="020B0609020204030204" pitchFamily="49" charset="0"/>
                <a:cs typeface="Consolas" panose="020B0609020204030204" pitchFamily="49" charset="0"/>
              </a:rPr>
              <a:t> + 6 * dice </a:t>
            </a:r>
            <a:r>
              <a:rPr lang="en-US" sz="1800" dirty="0">
                <a:latin typeface="Consolas" panose="020B0609020204030204" pitchFamily="49" charset="0"/>
                <a:cs typeface="Consolas" panose="020B0609020204030204" pitchFamily="49" charset="0"/>
              </a:rPr>
              <a:t>&gt;=</a:t>
            </a:r>
            <a:r>
              <a:rPr lang="en-US" sz="1800" dirty="0">
                <a:solidFill>
                  <a:schemeClr val="accent2"/>
                </a:solidFill>
                <a:latin typeface="Consolas" panose="020B0609020204030204" pitchFamily="49" charset="0"/>
                <a:cs typeface="Consolas" panose="020B0609020204030204" pitchFamily="49" charset="0"/>
              </a:rPr>
              <a:t> </a:t>
            </a:r>
            <a:r>
              <a:rPr lang="en-US" sz="1800" dirty="0" err="1">
                <a:solidFill>
                  <a:schemeClr val="accent2"/>
                </a:solidFill>
                <a:latin typeface="Consolas" panose="020B0609020204030204" pitchFamily="49" charset="0"/>
                <a:cs typeface="Consolas" panose="020B0609020204030204" pitchFamily="49" charset="0"/>
              </a:rPr>
              <a:t>desired_sum</a:t>
            </a:r>
            <a:r>
              <a:rPr lang="en-US" sz="1800" dirty="0">
                <a:solidFill>
                  <a:schemeClr val="accent2"/>
                </a:solidFill>
                <a:latin typeface="Consolas" panose="020B0609020204030204" pitchFamily="49" charset="0"/>
                <a:cs typeface="Consolas" panose="020B0609020204030204" pitchFamily="49" charset="0"/>
              </a:rPr>
              <a:t>:</a:t>
            </a:r>
            <a:endParaRPr lang="en-US" sz="1800" dirty="0">
              <a:latin typeface="Consolas" panose="020B0609020204030204" pitchFamily="49" charset="0"/>
              <a:cs typeface="Consolas" panose="020B0609020204030204" pitchFamily="49" charset="0"/>
            </a:endParaRPr>
          </a:p>
          <a:p>
            <a:pPr eaLnBrk="1" hangingPunct="1">
              <a:lnSpc>
                <a:spcPct val="70000"/>
              </a:lnSpc>
              <a:buFontTx/>
              <a:buNone/>
            </a:pPr>
            <a:r>
              <a:rPr lang="en-US" sz="1800" dirty="0">
                <a:latin typeface="Consolas" panose="020B0609020204030204" pitchFamily="49" charset="0"/>
                <a:cs typeface="Consolas" panose="020B0609020204030204" pitchFamily="49" charset="0"/>
              </a:rPr>
              <a:t>        for </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 in range(1, 7): </a:t>
            </a:r>
          </a:p>
          <a:p>
            <a:pPr eaLnBrk="1" hangingPunct="1">
              <a:lnSpc>
                <a:spcPct val="70000"/>
              </a:lnSpc>
              <a:buFontTx/>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chosen.append</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a:t>
            </a:r>
          </a:p>
          <a:p>
            <a:pPr eaLnBrk="1" hangingPunct="1">
              <a:lnSpc>
                <a:spcPct val="70000"/>
              </a:lnSpc>
              <a:buFontTx/>
              <a:buNone/>
            </a:pPr>
            <a:r>
              <a:rPr lang="en-US" sz="1800"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dice_sum_help</a:t>
            </a:r>
            <a:r>
              <a:rPr lang="en-US" sz="1800" dirty="0">
                <a:latin typeface="Consolas" panose="020B0609020204030204" pitchFamily="49" charset="0"/>
                <a:cs typeface="Consolas" panose="020B0609020204030204" pitchFamily="49" charset="0"/>
              </a:rPr>
              <a:t>(dice - 1, </a:t>
            </a:r>
            <a:r>
              <a:rPr lang="en-US" sz="1800" dirty="0" err="1">
                <a:latin typeface="Consolas" panose="020B0609020204030204" pitchFamily="49" charset="0"/>
                <a:cs typeface="Consolas" panose="020B0609020204030204" pitchFamily="49" charset="0"/>
              </a:rPr>
              <a:t>desired_sum</a:t>
            </a:r>
            <a:r>
              <a:rPr lang="en-US" sz="1800" dirty="0">
                <a:latin typeface="Consolas" panose="020B0609020204030204" pitchFamily="49" charset="0"/>
                <a:cs typeface="Consolas" panose="020B0609020204030204" pitchFamily="49" charset="0"/>
              </a:rPr>
              <a:t>, </a:t>
            </a:r>
          </a:p>
          <a:p>
            <a:pPr eaLnBrk="1" hangingPunct="1">
              <a:lnSpc>
                <a:spcPct val="70000"/>
              </a:lnSpc>
              <a:buFontTx/>
              <a:buNone/>
            </a:pPr>
            <a:r>
              <a:rPr lang="en-US" sz="1800" dirty="0">
                <a:latin typeface="Consolas" panose="020B0609020204030204" pitchFamily="49" charset="0"/>
                <a:cs typeface="Consolas" panose="020B0609020204030204" pitchFamily="49" charset="0"/>
              </a:rPr>
              <a:t>                     chosen, </a:t>
            </a:r>
            <a:r>
              <a:rPr lang="en-US" sz="1800" dirty="0" err="1">
                <a:solidFill>
                  <a:schemeClr val="accent2"/>
                </a:solidFill>
                <a:latin typeface="Consolas" panose="020B0609020204030204" pitchFamily="49" charset="0"/>
                <a:cs typeface="Consolas" panose="020B0609020204030204" pitchFamily="49" charset="0"/>
              </a:rPr>
              <a:t>sum_so_far</a:t>
            </a:r>
            <a:r>
              <a:rPr lang="en-US" sz="1800" dirty="0">
                <a:solidFill>
                  <a:schemeClr val="accent2"/>
                </a:solidFill>
                <a:latin typeface="Consolas" panose="020B0609020204030204" pitchFamily="49" charset="0"/>
                <a:cs typeface="Consolas" panose="020B0609020204030204" pitchFamily="49" charset="0"/>
              </a:rPr>
              <a:t> + </a:t>
            </a:r>
            <a:r>
              <a:rPr lang="en-US" sz="1800" dirty="0" err="1">
                <a:solidFill>
                  <a:schemeClr val="accent2"/>
                </a:solidFill>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a:t>
            </a:r>
          </a:p>
          <a:p>
            <a:pPr eaLnBrk="1" hangingPunct="1">
              <a:lnSpc>
                <a:spcPct val="70000"/>
              </a:lnSpc>
              <a:buFontTx/>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chosen.pop</a:t>
            </a:r>
            <a:r>
              <a:rPr lang="en-US" sz="1800" dirty="0">
                <a:latin typeface="Consolas" panose="020B0609020204030204" pitchFamily="49" charset="0"/>
                <a:cs typeface="Consolas" panose="020B0609020204030204" pitchFamily="49" charset="0"/>
              </a:rPr>
              <a:t>(-1)</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5885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67D45-0725-3F81-9967-A259B0B3A442}"/>
              </a:ext>
            </a:extLst>
          </p:cNvPr>
          <p:cNvSpPr>
            <a:spLocks noGrp="1"/>
          </p:cNvSpPr>
          <p:nvPr>
            <p:ph type="title"/>
          </p:nvPr>
        </p:nvSpPr>
        <p:spPr/>
        <p:txBody>
          <a:bodyPr/>
          <a:lstStyle/>
          <a:p>
            <a:r>
              <a:rPr lang="en-US" dirty="0"/>
              <a:t>BACKTRACKING STRATEGIES</a:t>
            </a:r>
          </a:p>
        </p:txBody>
      </p:sp>
      <p:sp>
        <p:nvSpPr>
          <p:cNvPr id="3" name="Content Placeholder 2">
            <a:extLst>
              <a:ext uri="{FF2B5EF4-FFF2-40B4-BE49-F238E27FC236}">
                <a16:creationId xmlns:a16="http://schemas.microsoft.com/office/drawing/2014/main" id="{16E0396E-9F57-2A05-E5ED-89462DF25A0E}"/>
              </a:ext>
            </a:extLst>
          </p:cNvPr>
          <p:cNvSpPr>
            <a:spLocks noGrp="1"/>
          </p:cNvSpPr>
          <p:nvPr>
            <p:ph idx="1"/>
          </p:nvPr>
        </p:nvSpPr>
        <p:spPr/>
        <p:txBody>
          <a:bodyPr>
            <a:normAutofit lnSpcReduction="10000"/>
          </a:bodyPr>
          <a:lstStyle/>
          <a:p>
            <a:r>
              <a:rPr lang="en-US" dirty="0"/>
              <a:t>When solving a backtracking problem, ask these questions:</a:t>
            </a:r>
          </a:p>
          <a:p>
            <a:pPr lvl="1"/>
            <a:r>
              <a:rPr lang="en-US" dirty="0"/>
              <a:t>What are the "choices" in this problem?</a:t>
            </a:r>
          </a:p>
          <a:p>
            <a:pPr lvl="2"/>
            <a:r>
              <a:rPr lang="en-US" dirty="0"/>
              <a:t>What is the "base case"?  (How do I know when I'm out of choices?)</a:t>
            </a:r>
          </a:p>
          <a:p>
            <a:pPr lvl="1"/>
            <a:r>
              <a:rPr lang="en-US" dirty="0"/>
              <a:t>How do I "make" a choice?</a:t>
            </a:r>
          </a:p>
          <a:p>
            <a:pPr lvl="2"/>
            <a:r>
              <a:rPr lang="en-US" dirty="0"/>
              <a:t>Do I need to create additional variables to remember my choices?</a:t>
            </a:r>
          </a:p>
          <a:p>
            <a:pPr lvl="2"/>
            <a:r>
              <a:rPr lang="en-US" dirty="0"/>
              <a:t>Do I need to modify the values of existing variables?</a:t>
            </a:r>
          </a:p>
          <a:p>
            <a:pPr lvl="1"/>
            <a:r>
              <a:rPr lang="en-US" dirty="0"/>
              <a:t>How do I explore the rest of the choices?</a:t>
            </a:r>
          </a:p>
          <a:p>
            <a:pPr lvl="2"/>
            <a:r>
              <a:rPr lang="en-US" dirty="0"/>
              <a:t>Do I need to remove the made choice from the list of choices?</a:t>
            </a:r>
          </a:p>
          <a:p>
            <a:pPr lvl="1"/>
            <a:r>
              <a:rPr lang="en-US" dirty="0"/>
              <a:t>Once I'm done exploring, what should I do?</a:t>
            </a:r>
          </a:p>
          <a:p>
            <a:pPr lvl="1"/>
            <a:r>
              <a:rPr lang="en-US" dirty="0"/>
              <a:t>How do I "un-make" a choice?</a:t>
            </a:r>
          </a:p>
        </p:txBody>
      </p:sp>
    </p:spTree>
    <p:extLst>
      <p:ext uri="{BB962C8B-B14F-4D97-AF65-F5344CB8AC3E}">
        <p14:creationId xmlns:p14="http://schemas.microsoft.com/office/powerpoint/2010/main" val="479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C128-11E8-08A0-27B4-40849AE38C7E}"/>
              </a:ext>
            </a:extLst>
          </p:cNvPr>
          <p:cNvSpPr>
            <a:spLocks noGrp="1"/>
          </p:cNvSpPr>
          <p:nvPr>
            <p:ph type="title"/>
          </p:nvPr>
        </p:nvSpPr>
        <p:spPr/>
        <p:txBody>
          <a:bodyPr/>
          <a:lstStyle/>
          <a:p>
            <a:r>
              <a:rPr lang="en-US" dirty="0"/>
              <a:t>THE IDEA</a:t>
            </a:r>
          </a:p>
        </p:txBody>
      </p:sp>
      <p:sp>
        <p:nvSpPr>
          <p:cNvPr id="3" name="Content Placeholder 2">
            <a:extLst>
              <a:ext uri="{FF2B5EF4-FFF2-40B4-BE49-F238E27FC236}">
                <a16:creationId xmlns:a16="http://schemas.microsoft.com/office/drawing/2014/main" id="{E5824A59-A02B-AD75-0E86-17B0DF052276}"/>
              </a:ext>
            </a:extLst>
          </p:cNvPr>
          <p:cNvSpPr>
            <a:spLocks noGrp="1"/>
          </p:cNvSpPr>
          <p:nvPr>
            <p:ph idx="1"/>
          </p:nvPr>
        </p:nvSpPr>
        <p:spPr>
          <a:xfrm>
            <a:off x="975360" y="1632857"/>
            <a:ext cx="6892733" cy="4427872"/>
          </a:xfrm>
        </p:spPr>
        <p:txBody>
          <a:bodyPr/>
          <a:lstStyle/>
          <a:p>
            <a:r>
              <a:rPr lang="en-US" dirty="0"/>
              <a:t>Recursion is all about breaking a big problem into smaller occurrences of that same problem.</a:t>
            </a:r>
          </a:p>
          <a:p>
            <a:pPr lvl="1"/>
            <a:r>
              <a:rPr lang="en-US" dirty="0"/>
              <a:t>Each person can solve a small part of the problem.</a:t>
            </a:r>
          </a:p>
          <a:p>
            <a:pPr lvl="1"/>
            <a:r>
              <a:rPr lang="en-US" dirty="0"/>
              <a:t>What is a small version of the problem that would be easy to answer?</a:t>
            </a:r>
          </a:p>
          <a:p>
            <a:pPr lvl="1"/>
            <a:r>
              <a:rPr lang="en-US" dirty="0"/>
              <a:t>What information from a neighbor might help me?</a:t>
            </a:r>
          </a:p>
        </p:txBody>
      </p:sp>
      <p:pic>
        <p:nvPicPr>
          <p:cNvPr id="5" name="Graphic 4" descr="Woman with solid fill">
            <a:extLst>
              <a:ext uri="{FF2B5EF4-FFF2-40B4-BE49-F238E27FC236}">
                <a16:creationId xmlns:a16="http://schemas.microsoft.com/office/drawing/2014/main" id="{94A2786D-E66F-1FA1-F32A-69DF177E27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9538" y="2721428"/>
            <a:ext cx="914400" cy="914400"/>
          </a:xfrm>
          <a:prstGeom prst="rect">
            <a:avLst/>
          </a:prstGeom>
        </p:spPr>
      </p:pic>
      <p:pic>
        <p:nvPicPr>
          <p:cNvPr id="7" name="Graphic 6" descr="Man with solid fill">
            <a:extLst>
              <a:ext uri="{FF2B5EF4-FFF2-40B4-BE49-F238E27FC236}">
                <a16:creationId xmlns:a16="http://schemas.microsoft.com/office/drawing/2014/main" id="{640A4CA7-5E90-AE95-32E4-9747E4D9F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5772" y="1632857"/>
            <a:ext cx="914400" cy="914400"/>
          </a:xfrm>
          <a:prstGeom prst="rect">
            <a:avLst/>
          </a:prstGeom>
        </p:spPr>
      </p:pic>
      <p:pic>
        <p:nvPicPr>
          <p:cNvPr id="8" name="Graphic 7" descr="Man with solid fill">
            <a:extLst>
              <a:ext uri="{FF2B5EF4-FFF2-40B4-BE49-F238E27FC236}">
                <a16:creationId xmlns:a16="http://schemas.microsoft.com/office/drawing/2014/main" id="{95677AA0-A642-D3C5-F545-2275B53D73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8622" y="3809999"/>
            <a:ext cx="914400" cy="914400"/>
          </a:xfrm>
          <a:prstGeom prst="rect">
            <a:avLst/>
          </a:prstGeom>
        </p:spPr>
      </p:pic>
      <p:sp>
        <p:nvSpPr>
          <p:cNvPr id="12" name="Line Callout 1 11">
            <a:extLst>
              <a:ext uri="{FF2B5EF4-FFF2-40B4-BE49-F238E27FC236}">
                <a16:creationId xmlns:a16="http://schemas.microsoft.com/office/drawing/2014/main" id="{9718A8E3-FE44-2BC9-E643-732FEDCEE4DE}"/>
              </a:ext>
            </a:extLst>
          </p:cNvPr>
          <p:cNvSpPr/>
          <p:nvPr/>
        </p:nvSpPr>
        <p:spPr>
          <a:xfrm>
            <a:off x="9447372" y="1427400"/>
            <a:ext cx="1769268" cy="662657"/>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Hey neighbor, help me out!</a:t>
            </a:r>
          </a:p>
        </p:txBody>
      </p:sp>
      <p:sp>
        <p:nvSpPr>
          <p:cNvPr id="14" name="Line Callout 1 13">
            <a:extLst>
              <a:ext uri="{FF2B5EF4-FFF2-40B4-BE49-F238E27FC236}">
                <a16:creationId xmlns:a16="http://schemas.microsoft.com/office/drawing/2014/main" id="{86602670-DF43-6016-D6CB-6E75B9751F0A}"/>
              </a:ext>
            </a:extLst>
          </p:cNvPr>
          <p:cNvSpPr/>
          <p:nvPr/>
        </p:nvSpPr>
        <p:spPr>
          <a:xfrm>
            <a:off x="9765383" y="2593031"/>
            <a:ext cx="1769268" cy="662657"/>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Hey neighbor, help me out!</a:t>
            </a:r>
          </a:p>
        </p:txBody>
      </p:sp>
      <p:sp>
        <p:nvSpPr>
          <p:cNvPr id="16" name="Line Callout 1 15">
            <a:extLst>
              <a:ext uri="{FF2B5EF4-FFF2-40B4-BE49-F238E27FC236}">
                <a16:creationId xmlns:a16="http://schemas.microsoft.com/office/drawing/2014/main" id="{A38E2CC7-AB37-C7D2-91F4-826DB9B7799A}"/>
              </a:ext>
            </a:extLst>
          </p:cNvPr>
          <p:cNvSpPr/>
          <p:nvPr/>
        </p:nvSpPr>
        <p:spPr>
          <a:xfrm>
            <a:off x="10117932" y="3727376"/>
            <a:ext cx="1769268" cy="662657"/>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Hey neighbor, help me out!</a:t>
            </a:r>
          </a:p>
        </p:txBody>
      </p:sp>
    </p:spTree>
    <p:extLst>
      <p:ext uri="{BB962C8B-B14F-4D97-AF65-F5344CB8AC3E}">
        <p14:creationId xmlns:p14="http://schemas.microsoft.com/office/powerpoint/2010/main" val="325042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A18B-78C2-43E2-C265-6CE8FF092B5E}"/>
              </a:ext>
            </a:extLst>
          </p:cNvPr>
          <p:cNvSpPr>
            <a:spLocks noGrp="1"/>
          </p:cNvSpPr>
          <p:nvPr>
            <p:ph type="title"/>
          </p:nvPr>
        </p:nvSpPr>
        <p:spPr/>
        <p:txBody>
          <a:bodyPr/>
          <a:lstStyle/>
          <a:p>
            <a:r>
              <a:rPr lang="en-US" dirty="0"/>
              <a:t>EXERCISE #3: Combinations</a:t>
            </a:r>
          </a:p>
        </p:txBody>
      </p:sp>
      <p:sp>
        <p:nvSpPr>
          <p:cNvPr id="3" name="Content Placeholder 2">
            <a:extLst>
              <a:ext uri="{FF2B5EF4-FFF2-40B4-BE49-F238E27FC236}">
                <a16:creationId xmlns:a16="http://schemas.microsoft.com/office/drawing/2014/main" id="{062AB824-1A15-5F8C-9899-CF1E6AE5FB36}"/>
              </a:ext>
            </a:extLst>
          </p:cNvPr>
          <p:cNvSpPr>
            <a:spLocks noGrp="1"/>
          </p:cNvSpPr>
          <p:nvPr>
            <p:ph idx="1"/>
          </p:nvPr>
        </p:nvSpPr>
        <p:spPr/>
        <p:txBody>
          <a:bodyPr>
            <a:normAutofit lnSpcReduction="10000"/>
          </a:bodyPr>
          <a:lstStyle/>
          <a:p>
            <a:pPr algn="just"/>
            <a:r>
              <a:rPr lang="en-US" dirty="0"/>
              <a:t>Write a function combinations that accepts a string s  and an integer k  as parameters and outputs all possible k -letter words that can be formed from unique letters in that string.  The arrangements may be output in any order.</a:t>
            </a:r>
          </a:p>
          <a:p>
            <a:pPr lvl="1"/>
            <a:r>
              <a:rPr lang="en-US" dirty="0"/>
              <a:t>Example:</a:t>
            </a:r>
            <a:br>
              <a:rPr lang="en-US" dirty="0"/>
            </a:br>
            <a:r>
              <a:rPr lang="en-US" dirty="0">
                <a:latin typeface="Consolas" panose="020B0609020204030204" pitchFamily="49" charset="0"/>
                <a:cs typeface="Consolas" panose="020B0609020204030204" pitchFamily="49" charset="0"/>
              </a:rPr>
              <a:t>combinations("GOOGLE", 3)</a:t>
            </a:r>
            <a:br>
              <a:rPr lang="en-US" dirty="0">
                <a:latin typeface="Consolas" panose="020B0609020204030204" pitchFamily="49" charset="0"/>
                <a:cs typeface="Consolas" panose="020B0609020204030204" pitchFamily="49" charset="0"/>
              </a:rPr>
            </a:br>
            <a:r>
              <a:rPr lang="en-US" dirty="0"/>
              <a:t>outputs the sequence of</a:t>
            </a:r>
            <a:br>
              <a:rPr lang="en-US" dirty="0"/>
            </a:br>
            <a:r>
              <a:rPr lang="en-US" dirty="0"/>
              <a:t>lines at right.</a:t>
            </a:r>
          </a:p>
          <a:p>
            <a:pPr lvl="1"/>
            <a:r>
              <a:rPr lang="en-US" dirty="0"/>
              <a:t>To simplify the problem, you may assume</a:t>
            </a:r>
            <a:br>
              <a:rPr lang="en-US" dirty="0"/>
            </a:br>
            <a:r>
              <a:rPr lang="en-US" dirty="0"/>
              <a:t>that the string s contains at least k</a:t>
            </a:r>
            <a:br>
              <a:rPr lang="en-US" dirty="0"/>
            </a:br>
            <a:r>
              <a:rPr lang="en-US" dirty="0"/>
              <a:t>unique characters.</a:t>
            </a:r>
          </a:p>
        </p:txBody>
      </p:sp>
      <p:graphicFrame>
        <p:nvGraphicFramePr>
          <p:cNvPr id="4" name="Group 31">
            <a:extLst>
              <a:ext uri="{FF2B5EF4-FFF2-40B4-BE49-F238E27FC236}">
                <a16:creationId xmlns:a16="http://schemas.microsoft.com/office/drawing/2014/main" id="{F73134C0-6D4B-9581-BC90-1E7696FC884A}"/>
              </a:ext>
            </a:extLst>
          </p:cNvPr>
          <p:cNvGraphicFramePr>
            <a:graphicFrameLocks noGrp="1"/>
          </p:cNvGraphicFramePr>
          <p:nvPr>
            <p:extLst>
              <p:ext uri="{D42A27DB-BD31-4B8C-83A1-F6EECF244321}">
                <p14:modId xmlns:p14="http://schemas.microsoft.com/office/powerpoint/2010/main" val="724581949"/>
              </p:ext>
            </p:extLst>
          </p:nvPr>
        </p:nvGraphicFramePr>
        <p:xfrm>
          <a:off x="8266044" y="2848528"/>
          <a:ext cx="1371600" cy="3554413"/>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554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EGL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EGO</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ELG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ELO</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EOG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EOL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GEL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GEO</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GLE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GLO</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GOE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GOL</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LEG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LEO</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LGE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LGO</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LOE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LOG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OEG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OEL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OGE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OGL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OLE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urier New" charset="0"/>
                          <a:ea typeface="ＭＳ Ｐゴシック" charset="0"/>
                        </a:rPr>
                        <a:t>OLG</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523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2246-2544-2AD9-F3E9-02813C0F9687}"/>
              </a:ext>
            </a:extLst>
          </p:cNvPr>
          <p:cNvSpPr>
            <a:spLocks noGrp="1"/>
          </p:cNvSpPr>
          <p:nvPr>
            <p:ph type="title"/>
          </p:nvPr>
        </p:nvSpPr>
        <p:spPr/>
        <p:txBody>
          <a:bodyPr/>
          <a:lstStyle/>
          <a:p>
            <a:r>
              <a:rPr lang="en-US" dirty="0"/>
              <a:t>EXERCISE #3: Initial attempt</a:t>
            </a:r>
          </a:p>
        </p:txBody>
      </p:sp>
      <p:sp>
        <p:nvSpPr>
          <p:cNvPr id="5" name="TextBox 4">
            <a:extLst>
              <a:ext uri="{FF2B5EF4-FFF2-40B4-BE49-F238E27FC236}">
                <a16:creationId xmlns:a16="http://schemas.microsoft.com/office/drawing/2014/main" id="{1F8F7338-4208-F671-2D77-9DE203F93529}"/>
              </a:ext>
            </a:extLst>
          </p:cNvPr>
          <p:cNvSpPr txBox="1"/>
          <p:nvPr/>
        </p:nvSpPr>
        <p:spPr>
          <a:xfrm>
            <a:off x="975360" y="1713915"/>
            <a:ext cx="10241280" cy="3297569"/>
          </a:xfrm>
          <a:prstGeom prst="rect">
            <a:avLst/>
          </a:prstGeom>
          <a:noFill/>
        </p:spPr>
        <p:txBody>
          <a:bodyPr wrap="square">
            <a:spAutoFit/>
          </a:bodyPr>
          <a:lstStyle/>
          <a:p>
            <a:pPr eaLnBrk="1" hangingPunct="1">
              <a:lnSpc>
                <a:spcPct val="80000"/>
              </a:lnSpc>
              <a:buFontTx/>
              <a:buNone/>
            </a:pPr>
            <a:r>
              <a:rPr lang="en-US" sz="2000" dirty="0">
                <a:latin typeface="Consolas" panose="020B0609020204030204" pitchFamily="49" charset="0"/>
                <a:cs typeface="Consolas" panose="020B0609020204030204" pitchFamily="49" charset="0"/>
              </a:rPr>
              <a:t>def combinations(s, length):</a:t>
            </a:r>
          </a:p>
          <a:p>
            <a:pPr eaLnBrk="1" hangingPunct="1">
              <a:lnSpc>
                <a:spcPct val="80000"/>
              </a:lnSpc>
              <a:buFontTx/>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combinations_help</a:t>
            </a:r>
            <a:r>
              <a:rPr lang="en-US" sz="2000" dirty="0">
                <a:latin typeface="Consolas" panose="020B0609020204030204" pitchFamily="49" charset="0"/>
                <a:cs typeface="Consolas" panose="020B0609020204030204" pitchFamily="49" charset="0"/>
              </a:rPr>
              <a:t>(s, "", length)</a:t>
            </a:r>
          </a:p>
          <a:p>
            <a:pPr eaLnBrk="1" hangingPunct="1">
              <a:lnSpc>
                <a:spcPct val="80000"/>
              </a:lnSpc>
              <a:buFontTx/>
              <a:buNone/>
            </a:pPr>
            <a:endParaRPr lang="en-US" sz="2000" dirty="0">
              <a:latin typeface="Consolas" panose="020B0609020204030204" pitchFamily="49" charset="0"/>
              <a:cs typeface="Consolas" panose="020B0609020204030204" pitchFamily="49" charset="0"/>
            </a:endParaRPr>
          </a:p>
          <a:p>
            <a:pPr eaLnBrk="1" hangingPunct="1">
              <a:lnSpc>
                <a:spcPct val="80000"/>
              </a:lnSpc>
              <a:buFontTx/>
              <a:buNone/>
            </a:pPr>
            <a:endParaRPr lang="en-US" sz="2000" dirty="0">
              <a:latin typeface="Consolas" panose="020B0609020204030204" pitchFamily="49" charset="0"/>
              <a:cs typeface="Consolas" panose="020B0609020204030204" pitchFamily="49" charset="0"/>
            </a:endParaRPr>
          </a:p>
          <a:p>
            <a:pPr eaLnBrk="1" hangingPunct="1">
              <a:lnSpc>
                <a:spcPct val="80000"/>
              </a:lnSpc>
              <a:buFontTx/>
              <a:buNone/>
            </a:pPr>
            <a:r>
              <a:rPr lang="en-US" sz="2000" dirty="0">
                <a:latin typeface="Consolas" panose="020B0609020204030204" pitchFamily="49" charset="0"/>
                <a:cs typeface="Consolas" panose="020B0609020204030204" pitchFamily="49" charset="0"/>
              </a:rPr>
              <a:t>def </a:t>
            </a:r>
            <a:r>
              <a:rPr lang="en-US" sz="2000" dirty="0" err="1">
                <a:latin typeface="Consolas" panose="020B0609020204030204" pitchFamily="49" charset="0"/>
                <a:cs typeface="Consolas" panose="020B0609020204030204" pitchFamily="49" charset="0"/>
              </a:rPr>
              <a:t>combinations_help</a:t>
            </a:r>
            <a:r>
              <a:rPr lang="en-US" sz="2000" dirty="0">
                <a:latin typeface="Consolas" panose="020B0609020204030204" pitchFamily="49" charset="0"/>
                <a:cs typeface="Consolas" panose="020B0609020204030204" pitchFamily="49" charset="0"/>
              </a:rPr>
              <a:t>(s, chosen, length):</a:t>
            </a:r>
          </a:p>
          <a:p>
            <a:pPr eaLnBrk="1" hangingPunct="1">
              <a:lnSpc>
                <a:spcPct val="80000"/>
              </a:lnSpc>
              <a:buFontTx/>
              <a:buNone/>
            </a:pPr>
            <a:r>
              <a:rPr lang="en-US" sz="2000" dirty="0">
                <a:latin typeface="Consolas" panose="020B0609020204030204" pitchFamily="49" charset="0"/>
                <a:cs typeface="Consolas" panose="020B0609020204030204" pitchFamily="49" charset="0"/>
              </a:rPr>
              <a:t>    if length == 0:</a:t>
            </a:r>
          </a:p>
          <a:p>
            <a:pPr eaLnBrk="1" hangingPunct="1">
              <a:lnSpc>
                <a:spcPct val="80000"/>
              </a:lnSpc>
              <a:buFontTx/>
              <a:buNone/>
            </a:pPr>
            <a:r>
              <a:rPr lang="en-US" sz="2000" dirty="0">
                <a:latin typeface="Consolas" panose="020B0609020204030204" pitchFamily="49" charset="0"/>
                <a:cs typeface="Consolas" panose="020B0609020204030204" pitchFamily="49" charset="0"/>
              </a:rPr>
              <a:t>        </a:t>
            </a:r>
            <a:r>
              <a:rPr lang="en-US" sz="2000" b="1" dirty="0">
                <a:latin typeface="Consolas" panose="020B0609020204030204" pitchFamily="49" charset="0"/>
                <a:cs typeface="Consolas" panose="020B0609020204030204" pitchFamily="49" charset="0"/>
              </a:rPr>
              <a:t>print(chosen)</a:t>
            </a:r>
            <a:r>
              <a:rPr lang="en-US" sz="2000" dirty="0">
                <a:latin typeface="Consolas" panose="020B0609020204030204" pitchFamily="49" charset="0"/>
                <a:cs typeface="Consolas" panose="020B0609020204030204" pitchFamily="49" charset="0"/>
              </a:rPr>
              <a:t>    </a:t>
            </a:r>
            <a:r>
              <a:rPr lang="en-US" sz="2000" b="1" dirty="0">
                <a:solidFill>
                  <a:srgbClr val="008000"/>
                </a:solidFill>
                <a:latin typeface="Consolas" panose="020B0609020204030204" pitchFamily="49" charset="0"/>
                <a:cs typeface="Consolas" panose="020B0609020204030204" pitchFamily="49" charset="0"/>
              </a:rPr>
              <a:t># base case: no choices left</a:t>
            </a:r>
          </a:p>
          <a:p>
            <a:pPr eaLnBrk="1" hangingPunct="1">
              <a:lnSpc>
                <a:spcPct val="80000"/>
              </a:lnSpc>
              <a:buFontTx/>
              <a:buNone/>
            </a:pPr>
            <a:r>
              <a:rPr lang="en-US" sz="2000" dirty="0">
                <a:latin typeface="Consolas" panose="020B0609020204030204" pitchFamily="49" charset="0"/>
                <a:cs typeface="Consolas" panose="020B0609020204030204" pitchFamily="49" charset="0"/>
              </a:rPr>
              <a:t>    else:</a:t>
            </a:r>
          </a:p>
          <a:p>
            <a:pPr eaLnBrk="1" hangingPunct="1">
              <a:lnSpc>
                <a:spcPct val="80000"/>
              </a:lnSpc>
              <a:buFontTx/>
              <a:buNone/>
            </a:pPr>
            <a:r>
              <a:rPr lang="en-US" sz="2000" dirty="0">
                <a:latin typeface="Consolas" panose="020B0609020204030204" pitchFamily="49" charset="0"/>
                <a:cs typeface="Consolas" panose="020B0609020204030204" pitchFamily="49" charset="0"/>
              </a:rPr>
              <a:t>        for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in range(</a:t>
            </a:r>
            <a:r>
              <a:rPr lang="en-US" sz="2000" dirty="0" err="1">
                <a:latin typeface="Consolas" panose="020B0609020204030204" pitchFamily="49" charset="0"/>
                <a:cs typeface="Consolas" panose="020B0609020204030204" pitchFamily="49" charset="0"/>
              </a:rPr>
              <a:t>len</a:t>
            </a:r>
            <a:r>
              <a:rPr lang="en-US" sz="2000" dirty="0">
                <a:latin typeface="Consolas" panose="020B0609020204030204" pitchFamily="49" charset="0"/>
                <a:cs typeface="Consolas" panose="020B0609020204030204" pitchFamily="49" charset="0"/>
              </a:rPr>
              <a:t>(s)): </a:t>
            </a:r>
          </a:p>
          <a:p>
            <a:pPr eaLnBrk="1" hangingPunct="1">
              <a:lnSpc>
                <a:spcPct val="80000"/>
              </a:lnSpc>
              <a:buFontTx/>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ch</a:t>
            </a:r>
            <a:r>
              <a:rPr lang="en-US" sz="2000" dirty="0">
                <a:latin typeface="Consolas" panose="020B0609020204030204" pitchFamily="49" charset="0"/>
                <a:cs typeface="Consolas" panose="020B0609020204030204" pitchFamily="49" charset="0"/>
              </a:rPr>
              <a:t> = s[</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a:t>
            </a:r>
          </a:p>
          <a:p>
            <a:pPr eaLnBrk="1" hangingPunct="1">
              <a:lnSpc>
                <a:spcPct val="80000"/>
              </a:lnSpc>
              <a:buFontTx/>
              <a:buNone/>
            </a:pPr>
            <a:r>
              <a:rPr lang="en-US" sz="2000" dirty="0">
                <a:latin typeface="Consolas" panose="020B0609020204030204" pitchFamily="49" charset="0"/>
                <a:cs typeface="Consolas" panose="020B0609020204030204" pitchFamily="49" charset="0"/>
              </a:rPr>
              <a:t>            if </a:t>
            </a:r>
            <a:r>
              <a:rPr lang="en-US" sz="2000" dirty="0" err="1">
                <a:latin typeface="Consolas" panose="020B0609020204030204" pitchFamily="49" charset="0"/>
                <a:cs typeface="Consolas" panose="020B0609020204030204" pitchFamily="49" charset="0"/>
              </a:rPr>
              <a:t>ch</a:t>
            </a:r>
            <a:r>
              <a:rPr lang="en-US" sz="2000" dirty="0">
                <a:latin typeface="Consolas" panose="020B0609020204030204" pitchFamily="49" charset="0"/>
                <a:cs typeface="Consolas" panose="020B0609020204030204" pitchFamily="49" charset="0"/>
              </a:rPr>
              <a:t> not in chosen:</a:t>
            </a:r>
          </a:p>
          <a:p>
            <a:pPr eaLnBrk="1" hangingPunct="1">
              <a:lnSpc>
                <a:spcPct val="80000"/>
              </a:lnSpc>
              <a:buFontTx/>
              <a:buNone/>
            </a:pPr>
            <a:r>
              <a:rPr lang="en-US" sz="2000" dirty="0">
                <a:latin typeface="Consolas" panose="020B0609020204030204" pitchFamily="49" charset="0"/>
                <a:cs typeface="Consolas" panose="020B0609020204030204" pitchFamily="49" charset="0"/>
              </a:rPr>
              <a:t>                rest = s[: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 s[</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+ 1 :]</a:t>
            </a:r>
          </a:p>
          <a:p>
            <a:pPr eaLnBrk="1" hangingPunct="1">
              <a:lnSpc>
                <a:spcPct val="80000"/>
              </a:lnSpc>
              <a:buFontTx/>
              <a:buNone/>
            </a:pPr>
            <a:r>
              <a:rPr lang="en-US" sz="2000"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combinations_help</a:t>
            </a:r>
            <a:r>
              <a:rPr lang="en-US" sz="2000" b="1" dirty="0">
                <a:latin typeface="Consolas" panose="020B0609020204030204" pitchFamily="49" charset="0"/>
                <a:cs typeface="Consolas" panose="020B0609020204030204" pitchFamily="49" charset="0"/>
              </a:rPr>
              <a:t>(rest, chosen + </a:t>
            </a:r>
            <a:r>
              <a:rPr lang="en-US" sz="2000" b="1" dirty="0" err="1">
                <a:latin typeface="Consolas" panose="020B0609020204030204" pitchFamily="49" charset="0"/>
                <a:cs typeface="Consolas" panose="020B0609020204030204" pitchFamily="49" charset="0"/>
              </a:rPr>
              <a:t>ch</a:t>
            </a:r>
            <a:r>
              <a:rPr lang="en-US" sz="2000" b="1" dirty="0">
                <a:latin typeface="Consolas" panose="020B0609020204030204" pitchFamily="49" charset="0"/>
                <a:cs typeface="Consolas" panose="020B0609020204030204" pitchFamily="49" charset="0"/>
              </a:rPr>
              <a:t>, length - 1)</a:t>
            </a:r>
          </a:p>
        </p:txBody>
      </p:sp>
      <p:sp>
        <p:nvSpPr>
          <p:cNvPr id="6" name="TextBox 5">
            <a:extLst>
              <a:ext uri="{FF2B5EF4-FFF2-40B4-BE49-F238E27FC236}">
                <a16:creationId xmlns:a16="http://schemas.microsoft.com/office/drawing/2014/main" id="{25D71E8B-43FE-CD1D-46A2-55C577646CB7}"/>
              </a:ext>
            </a:extLst>
          </p:cNvPr>
          <p:cNvSpPr txBox="1"/>
          <p:nvPr/>
        </p:nvSpPr>
        <p:spPr>
          <a:xfrm>
            <a:off x="975360" y="5486400"/>
            <a:ext cx="552747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Problem: Prints same string multiple times</a:t>
            </a:r>
          </a:p>
        </p:txBody>
      </p:sp>
    </p:spTree>
    <p:extLst>
      <p:ext uri="{BB962C8B-B14F-4D97-AF65-F5344CB8AC3E}">
        <p14:creationId xmlns:p14="http://schemas.microsoft.com/office/powerpoint/2010/main" val="282350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0B7FD-12FD-1BDC-3A45-3B598183B231}"/>
              </a:ext>
            </a:extLst>
          </p:cNvPr>
          <p:cNvSpPr>
            <a:spLocks noGrp="1"/>
          </p:cNvSpPr>
          <p:nvPr>
            <p:ph type="title"/>
          </p:nvPr>
        </p:nvSpPr>
        <p:spPr/>
        <p:txBody>
          <a:bodyPr/>
          <a:lstStyle/>
          <a:p>
            <a:r>
              <a:rPr lang="en-US" dirty="0"/>
              <a:t>EXERCISE #3: EXERCISE SOLUTION</a:t>
            </a:r>
          </a:p>
        </p:txBody>
      </p:sp>
      <p:sp>
        <p:nvSpPr>
          <p:cNvPr id="5" name="TextBox 4">
            <a:extLst>
              <a:ext uri="{FF2B5EF4-FFF2-40B4-BE49-F238E27FC236}">
                <a16:creationId xmlns:a16="http://schemas.microsoft.com/office/drawing/2014/main" id="{61EE9F62-2652-4CD4-17E3-DD9C033F7D70}"/>
              </a:ext>
            </a:extLst>
          </p:cNvPr>
          <p:cNvSpPr txBox="1"/>
          <p:nvPr/>
        </p:nvSpPr>
        <p:spPr>
          <a:xfrm>
            <a:off x="975361" y="1672999"/>
            <a:ext cx="10241280" cy="4036233"/>
          </a:xfrm>
          <a:prstGeom prst="rect">
            <a:avLst/>
          </a:prstGeom>
          <a:noFill/>
        </p:spPr>
        <p:txBody>
          <a:bodyPr wrap="square">
            <a:spAutoFit/>
          </a:bodyPr>
          <a:lstStyle/>
          <a:p>
            <a:pPr eaLnBrk="1" hangingPunct="1">
              <a:lnSpc>
                <a:spcPct val="80000"/>
              </a:lnSpc>
              <a:buFontTx/>
              <a:buNone/>
            </a:pPr>
            <a:r>
              <a:rPr lang="en-US" sz="2000" dirty="0">
                <a:latin typeface="Consolas" panose="020B0609020204030204" pitchFamily="49" charset="0"/>
                <a:cs typeface="Consolas" panose="020B0609020204030204" pitchFamily="49" charset="0"/>
              </a:rPr>
              <a:t>def combinations(s, length):</a:t>
            </a:r>
          </a:p>
          <a:p>
            <a:pPr eaLnBrk="1" hangingPunct="1">
              <a:lnSpc>
                <a:spcPct val="80000"/>
              </a:lnSpc>
              <a:buFontTx/>
              <a:buNone/>
            </a:pPr>
            <a:r>
              <a:rPr lang="en-US" sz="2000" b="1" dirty="0">
                <a:latin typeface="Consolas" panose="020B0609020204030204" pitchFamily="49" charset="0"/>
                <a:cs typeface="Consolas" panose="020B0609020204030204" pitchFamily="49" charset="0"/>
              </a:rPr>
              <a:t>    all = set()</a:t>
            </a:r>
          </a:p>
          <a:p>
            <a:pPr eaLnBrk="1" hangingPunct="1">
              <a:lnSpc>
                <a:spcPct val="80000"/>
              </a:lnSpc>
              <a:buFontTx/>
              <a:buNone/>
            </a:pPr>
            <a:r>
              <a:rPr lang="en-US" sz="2000" dirty="0">
                <a:latin typeface="Consolas" panose="020B0609020204030204" pitchFamily="49" charset="0"/>
                <a:cs typeface="Consolas" panose="020B0609020204030204" pitchFamily="49" charset="0"/>
              </a:rPr>
              <a:t>    combinations(s, "", </a:t>
            </a:r>
            <a:r>
              <a:rPr lang="en-US" sz="2000" b="1" dirty="0">
                <a:latin typeface="Consolas" panose="020B0609020204030204" pitchFamily="49" charset="0"/>
                <a:cs typeface="Consolas" panose="020B0609020204030204" pitchFamily="49" charset="0"/>
              </a:rPr>
              <a:t>all</a:t>
            </a:r>
            <a:r>
              <a:rPr lang="en-US" sz="2000" dirty="0">
                <a:latin typeface="Consolas" panose="020B0609020204030204" pitchFamily="49" charset="0"/>
                <a:cs typeface="Consolas" panose="020B0609020204030204" pitchFamily="49" charset="0"/>
              </a:rPr>
              <a:t>, length)</a:t>
            </a:r>
          </a:p>
          <a:p>
            <a:pPr eaLnBrk="1" hangingPunct="1">
              <a:lnSpc>
                <a:spcPct val="80000"/>
              </a:lnSpc>
              <a:buFontTx/>
              <a:buNone/>
            </a:pPr>
            <a:r>
              <a:rPr lang="en-US" sz="2000" b="1" dirty="0">
                <a:latin typeface="Consolas" panose="020B0609020204030204" pitchFamily="49" charset="0"/>
                <a:cs typeface="Consolas" panose="020B0609020204030204" pitchFamily="49" charset="0"/>
              </a:rPr>
              <a:t>    for comb in all:</a:t>
            </a:r>
          </a:p>
          <a:p>
            <a:pPr eaLnBrk="1" hangingPunct="1">
              <a:lnSpc>
                <a:spcPct val="80000"/>
              </a:lnSpc>
              <a:buFontTx/>
              <a:buNone/>
            </a:pPr>
            <a:r>
              <a:rPr lang="en-US" sz="2000" b="1" dirty="0">
                <a:latin typeface="Consolas" panose="020B0609020204030204" pitchFamily="49" charset="0"/>
                <a:cs typeface="Consolas" panose="020B0609020204030204" pitchFamily="49" charset="0"/>
              </a:rPr>
              <a:t>        print(comb)</a:t>
            </a:r>
          </a:p>
          <a:p>
            <a:pPr eaLnBrk="1" hangingPunct="1">
              <a:lnSpc>
                <a:spcPct val="80000"/>
              </a:lnSpc>
              <a:buFontTx/>
              <a:buNone/>
            </a:pPr>
            <a:r>
              <a:rPr lang="en-US" sz="2000" b="1" dirty="0">
                <a:latin typeface="Consolas" panose="020B0609020204030204" pitchFamily="49" charset="0"/>
                <a:cs typeface="Consolas" panose="020B0609020204030204" pitchFamily="49" charset="0"/>
              </a:rPr>
              <a:t>    </a:t>
            </a:r>
            <a:endParaRPr lang="en-US" sz="2000" dirty="0">
              <a:latin typeface="Consolas" panose="020B0609020204030204" pitchFamily="49" charset="0"/>
              <a:cs typeface="Consolas" panose="020B0609020204030204" pitchFamily="49" charset="0"/>
            </a:endParaRPr>
          </a:p>
          <a:p>
            <a:pPr eaLnBrk="1" hangingPunct="1">
              <a:lnSpc>
                <a:spcPct val="80000"/>
              </a:lnSpc>
              <a:buFontTx/>
              <a:buNone/>
            </a:pPr>
            <a:endParaRPr lang="en-US" sz="2000" dirty="0">
              <a:latin typeface="Consolas" panose="020B0609020204030204" pitchFamily="49" charset="0"/>
              <a:cs typeface="Consolas" panose="020B0609020204030204" pitchFamily="49" charset="0"/>
            </a:endParaRPr>
          </a:p>
          <a:p>
            <a:pPr eaLnBrk="1" hangingPunct="1">
              <a:lnSpc>
                <a:spcPct val="80000"/>
              </a:lnSpc>
              <a:buFontTx/>
              <a:buNone/>
            </a:pPr>
            <a:r>
              <a:rPr lang="en-US" sz="2000" dirty="0">
                <a:latin typeface="Consolas" panose="020B0609020204030204" pitchFamily="49" charset="0"/>
                <a:cs typeface="Consolas" panose="020B0609020204030204" pitchFamily="49" charset="0"/>
              </a:rPr>
              <a:t>def combinations(s, chosen, </a:t>
            </a:r>
            <a:r>
              <a:rPr lang="en-US" sz="2000" b="1" dirty="0">
                <a:latin typeface="Consolas" panose="020B0609020204030204" pitchFamily="49" charset="0"/>
                <a:cs typeface="Consolas" panose="020B0609020204030204" pitchFamily="49" charset="0"/>
              </a:rPr>
              <a:t>all</a:t>
            </a:r>
            <a:r>
              <a:rPr lang="en-US" sz="2000" dirty="0">
                <a:latin typeface="Consolas" panose="020B0609020204030204" pitchFamily="49" charset="0"/>
                <a:cs typeface="Consolas" panose="020B0609020204030204" pitchFamily="49" charset="0"/>
              </a:rPr>
              <a:t>, length):</a:t>
            </a:r>
          </a:p>
          <a:p>
            <a:pPr eaLnBrk="1" hangingPunct="1">
              <a:lnSpc>
                <a:spcPct val="80000"/>
              </a:lnSpc>
              <a:buFontTx/>
              <a:buNone/>
            </a:pPr>
            <a:r>
              <a:rPr lang="en-US" sz="2000" dirty="0">
                <a:latin typeface="Consolas" panose="020B0609020204030204" pitchFamily="49" charset="0"/>
                <a:cs typeface="Consolas" panose="020B0609020204030204" pitchFamily="49" charset="0"/>
              </a:rPr>
              <a:t>    if length == 0:</a:t>
            </a:r>
          </a:p>
          <a:p>
            <a:pPr eaLnBrk="1" hangingPunct="1">
              <a:lnSpc>
                <a:spcPct val="80000"/>
              </a:lnSpc>
              <a:buFontTx/>
              <a:buNone/>
            </a:pPr>
            <a:r>
              <a:rPr lang="en-US" sz="2000"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all.add</a:t>
            </a:r>
            <a:r>
              <a:rPr lang="en-US" sz="2000" b="1" dirty="0">
                <a:latin typeface="Consolas" panose="020B0609020204030204" pitchFamily="49" charset="0"/>
                <a:cs typeface="Consolas" panose="020B0609020204030204" pitchFamily="49" charset="0"/>
              </a:rPr>
              <a:t>(chosen)</a:t>
            </a:r>
            <a:r>
              <a:rPr lang="en-US" sz="2000" dirty="0">
                <a:latin typeface="Consolas" panose="020B0609020204030204" pitchFamily="49" charset="0"/>
                <a:cs typeface="Consolas" panose="020B0609020204030204" pitchFamily="49" charset="0"/>
              </a:rPr>
              <a:t>         </a:t>
            </a:r>
            <a:r>
              <a:rPr lang="en-US" sz="2000" b="1" dirty="0">
                <a:solidFill>
                  <a:srgbClr val="008000"/>
                </a:solidFill>
                <a:latin typeface="Consolas" panose="020B0609020204030204" pitchFamily="49" charset="0"/>
                <a:cs typeface="Consolas" panose="020B0609020204030204" pitchFamily="49" charset="0"/>
              </a:rPr>
              <a:t># base case: no choices left</a:t>
            </a:r>
          </a:p>
          <a:p>
            <a:pPr eaLnBrk="1" hangingPunct="1">
              <a:lnSpc>
                <a:spcPct val="80000"/>
              </a:lnSpc>
              <a:buFontTx/>
              <a:buNone/>
            </a:pPr>
            <a:r>
              <a:rPr lang="en-US" sz="2000" dirty="0">
                <a:latin typeface="Consolas" panose="020B0609020204030204" pitchFamily="49" charset="0"/>
                <a:cs typeface="Consolas" panose="020B0609020204030204" pitchFamily="49" charset="0"/>
              </a:rPr>
              <a:t>    else:</a:t>
            </a:r>
          </a:p>
          <a:p>
            <a:pPr eaLnBrk="1" hangingPunct="1">
              <a:lnSpc>
                <a:spcPct val="80000"/>
              </a:lnSpc>
              <a:buFontTx/>
              <a:buNone/>
            </a:pPr>
            <a:r>
              <a:rPr lang="en-US" sz="2000" dirty="0">
                <a:latin typeface="Consolas" panose="020B0609020204030204" pitchFamily="49" charset="0"/>
                <a:cs typeface="Consolas" panose="020B0609020204030204" pitchFamily="49" charset="0"/>
              </a:rPr>
              <a:t>        for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in range(</a:t>
            </a:r>
            <a:r>
              <a:rPr lang="en-US" sz="2000" dirty="0" err="1">
                <a:latin typeface="Consolas" panose="020B0609020204030204" pitchFamily="49" charset="0"/>
                <a:cs typeface="Consolas" panose="020B0609020204030204" pitchFamily="49" charset="0"/>
              </a:rPr>
              <a:t>len</a:t>
            </a:r>
            <a:r>
              <a:rPr lang="en-US" sz="2000" dirty="0">
                <a:latin typeface="Consolas" panose="020B0609020204030204" pitchFamily="49" charset="0"/>
                <a:cs typeface="Consolas" panose="020B0609020204030204" pitchFamily="49" charset="0"/>
              </a:rPr>
              <a:t>(s)): </a:t>
            </a:r>
          </a:p>
          <a:p>
            <a:pPr eaLnBrk="1" hangingPunct="1">
              <a:lnSpc>
                <a:spcPct val="80000"/>
              </a:lnSpc>
              <a:buFontTx/>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ch</a:t>
            </a:r>
            <a:r>
              <a:rPr lang="en-US" sz="2000" dirty="0">
                <a:latin typeface="Consolas" panose="020B0609020204030204" pitchFamily="49" charset="0"/>
                <a:cs typeface="Consolas" panose="020B0609020204030204" pitchFamily="49" charset="0"/>
              </a:rPr>
              <a:t> = s[</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a:t>
            </a:r>
          </a:p>
          <a:p>
            <a:pPr eaLnBrk="1" hangingPunct="1">
              <a:lnSpc>
                <a:spcPct val="80000"/>
              </a:lnSpc>
              <a:buFontTx/>
              <a:buNone/>
            </a:pPr>
            <a:r>
              <a:rPr lang="en-US" sz="2000" dirty="0">
                <a:latin typeface="Consolas" panose="020B0609020204030204" pitchFamily="49" charset="0"/>
                <a:cs typeface="Consolas" panose="020B0609020204030204" pitchFamily="49" charset="0"/>
              </a:rPr>
              <a:t>            if </a:t>
            </a:r>
            <a:r>
              <a:rPr lang="en-US" sz="2000" dirty="0" err="1">
                <a:latin typeface="Consolas" panose="020B0609020204030204" pitchFamily="49" charset="0"/>
                <a:cs typeface="Consolas" panose="020B0609020204030204" pitchFamily="49" charset="0"/>
              </a:rPr>
              <a:t>ch</a:t>
            </a:r>
            <a:r>
              <a:rPr lang="en-US" sz="2000" dirty="0">
                <a:latin typeface="Consolas" panose="020B0609020204030204" pitchFamily="49" charset="0"/>
                <a:cs typeface="Consolas" panose="020B0609020204030204" pitchFamily="49" charset="0"/>
              </a:rPr>
              <a:t> not in chosen:</a:t>
            </a:r>
          </a:p>
          <a:p>
            <a:pPr eaLnBrk="1" hangingPunct="1">
              <a:lnSpc>
                <a:spcPct val="80000"/>
              </a:lnSpc>
              <a:buFontTx/>
              <a:buNone/>
            </a:pPr>
            <a:r>
              <a:rPr lang="en-US" sz="2000" dirty="0">
                <a:latin typeface="Consolas" panose="020B0609020204030204" pitchFamily="49" charset="0"/>
                <a:cs typeface="Consolas" panose="020B0609020204030204" pitchFamily="49" charset="0"/>
              </a:rPr>
              <a:t>                rest = s[: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 s[</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+ 1 :]</a:t>
            </a:r>
          </a:p>
          <a:p>
            <a:pPr eaLnBrk="1" hangingPunct="1">
              <a:lnSpc>
                <a:spcPct val="80000"/>
              </a:lnSpc>
              <a:buFontTx/>
              <a:buNone/>
            </a:pPr>
            <a:r>
              <a:rPr lang="en-US" sz="2000" dirty="0">
                <a:latin typeface="Consolas" panose="020B0609020204030204" pitchFamily="49" charset="0"/>
                <a:cs typeface="Consolas" panose="020B0609020204030204" pitchFamily="49" charset="0"/>
              </a:rPr>
              <a:t>                </a:t>
            </a:r>
            <a:r>
              <a:rPr lang="en-US" sz="2000" b="1" dirty="0">
                <a:latin typeface="Consolas" panose="020B0609020204030204" pitchFamily="49" charset="0"/>
                <a:cs typeface="Consolas" panose="020B0609020204030204" pitchFamily="49" charset="0"/>
              </a:rPr>
              <a:t>combinations(rest, chosen + </a:t>
            </a:r>
            <a:r>
              <a:rPr lang="en-US" sz="2000" b="1" dirty="0" err="1">
                <a:latin typeface="Consolas" panose="020B0609020204030204" pitchFamily="49" charset="0"/>
                <a:cs typeface="Consolas" panose="020B0609020204030204" pitchFamily="49" charset="0"/>
              </a:rPr>
              <a:t>ch</a:t>
            </a:r>
            <a:r>
              <a:rPr lang="en-US" sz="2000" b="1" dirty="0">
                <a:latin typeface="Consolas" panose="020B0609020204030204" pitchFamily="49" charset="0"/>
                <a:cs typeface="Consolas" panose="020B0609020204030204" pitchFamily="49" charset="0"/>
              </a:rPr>
              <a:t>, all, length - 1)</a:t>
            </a:r>
          </a:p>
        </p:txBody>
      </p:sp>
    </p:spTree>
    <p:extLst>
      <p:ext uri="{BB962C8B-B14F-4D97-AF65-F5344CB8AC3E}">
        <p14:creationId xmlns:p14="http://schemas.microsoft.com/office/powerpoint/2010/main" val="70899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D1D583-1CDE-66DF-C5D0-429A594A34FF}"/>
              </a:ext>
            </a:extLst>
          </p:cNvPr>
          <p:cNvSpPr>
            <a:spLocks noGrp="1"/>
          </p:cNvSpPr>
          <p:nvPr>
            <p:ph type="ctrTitle"/>
          </p:nvPr>
        </p:nvSpPr>
        <p:spPr/>
        <p:txBody>
          <a:bodyPr/>
          <a:lstStyle/>
          <a:p>
            <a:r>
              <a:rPr lang="en-US" dirty="0"/>
              <a:t>THE END</a:t>
            </a:r>
          </a:p>
        </p:txBody>
      </p:sp>
    </p:spTree>
    <p:extLst>
      <p:ext uri="{BB962C8B-B14F-4D97-AF65-F5344CB8AC3E}">
        <p14:creationId xmlns:p14="http://schemas.microsoft.com/office/powerpoint/2010/main" val="350537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102F-1BC8-3C9D-321D-66FE9A840C19}"/>
              </a:ext>
            </a:extLst>
          </p:cNvPr>
          <p:cNvSpPr>
            <a:spLocks noGrp="1"/>
          </p:cNvSpPr>
          <p:nvPr>
            <p:ph type="title"/>
          </p:nvPr>
        </p:nvSpPr>
        <p:spPr/>
        <p:txBody>
          <a:bodyPr/>
          <a:lstStyle/>
          <a:p>
            <a:r>
              <a:rPr lang="en-US" dirty="0"/>
              <a:t>Recursive algorithm</a:t>
            </a:r>
          </a:p>
        </p:txBody>
      </p:sp>
      <p:sp>
        <p:nvSpPr>
          <p:cNvPr id="3" name="Content Placeholder 2">
            <a:extLst>
              <a:ext uri="{FF2B5EF4-FFF2-40B4-BE49-F238E27FC236}">
                <a16:creationId xmlns:a16="http://schemas.microsoft.com/office/drawing/2014/main" id="{B76E5C10-D84A-817D-6B93-A05361B5AF7C}"/>
              </a:ext>
            </a:extLst>
          </p:cNvPr>
          <p:cNvSpPr>
            <a:spLocks noGrp="1"/>
          </p:cNvSpPr>
          <p:nvPr>
            <p:ph idx="1"/>
          </p:nvPr>
        </p:nvSpPr>
        <p:spPr>
          <a:xfrm>
            <a:off x="975360" y="1632857"/>
            <a:ext cx="7014754" cy="4427872"/>
          </a:xfrm>
        </p:spPr>
        <p:txBody>
          <a:bodyPr/>
          <a:lstStyle/>
          <a:p>
            <a:r>
              <a:rPr lang="en-US" dirty="0"/>
              <a:t>Number of people behind me:</a:t>
            </a:r>
          </a:p>
          <a:p>
            <a:pPr lvl="1"/>
            <a:r>
              <a:rPr lang="en-US" dirty="0"/>
              <a:t>If there is someone behind me, ask him/her how many people behind him/her</a:t>
            </a:r>
          </a:p>
          <a:p>
            <a:pPr lvl="1"/>
            <a:r>
              <a:rPr lang="en-US" dirty="0"/>
              <a:t>When they respond with a value N, then I will answer N + 1</a:t>
            </a:r>
          </a:p>
          <a:p>
            <a:pPr lvl="1"/>
            <a:r>
              <a:rPr lang="en-US" dirty="0"/>
              <a:t>If there is nobody behind me, I will answer 0</a:t>
            </a:r>
          </a:p>
        </p:txBody>
      </p:sp>
      <p:pic>
        <p:nvPicPr>
          <p:cNvPr id="4" name="Graphic 3" descr="Woman with solid fill">
            <a:extLst>
              <a:ext uri="{FF2B5EF4-FFF2-40B4-BE49-F238E27FC236}">
                <a16:creationId xmlns:a16="http://schemas.microsoft.com/office/drawing/2014/main" id="{1C8CD693-81E2-424F-450C-EB55B12963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9538" y="2721428"/>
            <a:ext cx="914400" cy="914400"/>
          </a:xfrm>
          <a:prstGeom prst="rect">
            <a:avLst/>
          </a:prstGeom>
        </p:spPr>
      </p:pic>
      <p:pic>
        <p:nvPicPr>
          <p:cNvPr id="5" name="Graphic 4" descr="Man with solid fill">
            <a:extLst>
              <a:ext uri="{FF2B5EF4-FFF2-40B4-BE49-F238E27FC236}">
                <a16:creationId xmlns:a16="http://schemas.microsoft.com/office/drawing/2014/main" id="{AFAB5673-F005-49DF-E38E-434906DD24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5772" y="1632857"/>
            <a:ext cx="914400" cy="914400"/>
          </a:xfrm>
          <a:prstGeom prst="rect">
            <a:avLst/>
          </a:prstGeom>
        </p:spPr>
      </p:pic>
      <p:pic>
        <p:nvPicPr>
          <p:cNvPr id="6" name="Graphic 5" descr="Man with solid fill">
            <a:extLst>
              <a:ext uri="{FF2B5EF4-FFF2-40B4-BE49-F238E27FC236}">
                <a16:creationId xmlns:a16="http://schemas.microsoft.com/office/drawing/2014/main" id="{7CD31F56-29B2-BCF6-76DE-ACEEE266B4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8622" y="3809999"/>
            <a:ext cx="914400" cy="914400"/>
          </a:xfrm>
          <a:prstGeom prst="rect">
            <a:avLst/>
          </a:prstGeom>
        </p:spPr>
      </p:pic>
      <p:sp>
        <p:nvSpPr>
          <p:cNvPr id="7" name="Line Callout 1 6">
            <a:extLst>
              <a:ext uri="{FF2B5EF4-FFF2-40B4-BE49-F238E27FC236}">
                <a16:creationId xmlns:a16="http://schemas.microsoft.com/office/drawing/2014/main" id="{B94A5445-4025-C1BA-164A-7DEFF8FB1EE2}"/>
              </a:ext>
            </a:extLst>
          </p:cNvPr>
          <p:cNvSpPr/>
          <p:nvPr/>
        </p:nvSpPr>
        <p:spPr>
          <a:xfrm>
            <a:off x="9447372" y="1427400"/>
            <a:ext cx="1769268" cy="662657"/>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 Hey neighbor, help me out!</a:t>
            </a:r>
          </a:p>
        </p:txBody>
      </p:sp>
      <p:sp>
        <p:nvSpPr>
          <p:cNvPr id="8" name="Line Callout 1 7">
            <a:extLst>
              <a:ext uri="{FF2B5EF4-FFF2-40B4-BE49-F238E27FC236}">
                <a16:creationId xmlns:a16="http://schemas.microsoft.com/office/drawing/2014/main" id="{5B1CBE2A-1DF4-7273-FACA-018F9A3787A0}"/>
              </a:ext>
            </a:extLst>
          </p:cNvPr>
          <p:cNvSpPr/>
          <p:nvPr/>
        </p:nvSpPr>
        <p:spPr>
          <a:xfrm>
            <a:off x="9765383" y="2593031"/>
            <a:ext cx="1769268" cy="662657"/>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 Hey neighbor, help me out!</a:t>
            </a:r>
          </a:p>
        </p:txBody>
      </p:sp>
      <p:sp>
        <p:nvSpPr>
          <p:cNvPr id="9" name="Line Callout 1 8">
            <a:extLst>
              <a:ext uri="{FF2B5EF4-FFF2-40B4-BE49-F238E27FC236}">
                <a16:creationId xmlns:a16="http://schemas.microsoft.com/office/drawing/2014/main" id="{3B34C33F-F417-E45A-EBB1-D736FCA3413E}"/>
              </a:ext>
            </a:extLst>
          </p:cNvPr>
          <p:cNvSpPr/>
          <p:nvPr/>
        </p:nvSpPr>
        <p:spPr>
          <a:xfrm>
            <a:off x="10117932" y="3727376"/>
            <a:ext cx="1769268" cy="662657"/>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 Hey neighbor, help me out!</a:t>
            </a:r>
          </a:p>
        </p:txBody>
      </p:sp>
    </p:spTree>
    <p:extLst>
      <p:ext uri="{BB962C8B-B14F-4D97-AF65-F5344CB8AC3E}">
        <p14:creationId xmlns:p14="http://schemas.microsoft.com/office/powerpoint/2010/main" val="342276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1B8B-EDB5-BBC3-FCEF-81E7EAEE3207}"/>
              </a:ext>
            </a:extLst>
          </p:cNvPr>
          <p:cNvSpPr>
            <a:spLocks noGrp="1"/>
          </p:cNvSpPr>
          <p:nvPr>
            <p:ph type="title"/>
          </p:nvPr>
        </p:nvSpPr>
        <p:spPr/>
        <p:txBody>
          <a:bodyPr/>
          <a:lstStyle/>
          <a:p>
            <a:r>
              <a:rPr lang="en-US" dirty="0"/>
              <a:t>recursion</a:t>
            </a:r>
          </a:p>
        </p:txBody>
      </p:sp>
      <p:sp>
        <p:nvSpPr>
          <p:cNvPr id="3" name="Content Placeholder 2">
            <a:extLst>
              <a:ext uri="{FF2B5EF4-FFF2-40B4-BE49-F238E27FC236}">
                <a16:creationId xmlns:a16="http://schemas.microsoft.com/office/drawing/2014/main" id="{5751F47E-98E5-35A5-7AEB-3B19A5D6302F}"/>
              </a:ext>
            </a:extLst>
          </p:cNvPr>
          <p:cNvSpPr>
            <a:spLocks noGrp="1"/>
          </p:cNvSpPr>
          <p:nvPr>
            <p:ph idx="1"/>
          </p:nvPr>
        </p:nvSpPr>
        <p:spPr/>
        <p:txBody>
          <a:bodyPr/>
          <a:lstStyle/>
          <a:p>
            <a:r>
              <a:rPr lang="en-US" b="1" dirty="0"/>
              <a:t>Recursion</a:t>
            </a:r>
            <a:r>
              <a:rPr lang="en-US" dirty="0"/>
              <a:t>: The definition of an operation in terms of itself.</a:t>
            </a:r>
          </a:p>
          <a:p>
            <a:pPr lvl="1"/>
            <a:r>
              <a:rPr lang="en-US" dirty="0"/>
              <a:t>Solving a problem using recursion depends on solving smaller occurrences of the same problem.</a:t>
            </a:r>
          </a:p>
          <a:p>
            <a:r>
              <a:rPr lang="en-US" b="1" dirty="0"/>
              <a:t>Recursive Programming</a:t>
            </a:r>
            <a:r>
              <a:rPr lang="en-US" dirty="0"/>
              <a:t>: Writing functions that call themselves to solve problems recursively.</a:t>
            </a:r>
          </a:p>
          <a:p>
            <a:pPr lvl="1"/>
            <a:r>
              <a:rPr lang="en-US" dirty="0"/>
              <a:t>An equally powerful substitute for iteration (loops)</a:t>
            </a:r>
          </a:p>
          <a:p>
            <a:pPr lvl="1"/>
            <a:r>
              <a:rPr lang="en-US" dirty="0"/>
              <a:t>Particularly well-suited to solving certain types of problems</a:t>
            </a:r>
          </a:p>
        </p:txBody>
      </p:sp>
    </p:spTree>
    <p:extLst>
      <p:ext uri="{BB962C8B-B14F-4D97-AF65-F5344CB8AC3E}">
        <p14:creationId xmlns:p14="http://schemas.microsoft.com/office/powerpoint/2010/main" val="234924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30AF-2FDB-9F6C-4112-5A1DBA5CEA73}"/>
              </a:ext>
            </a:extLst>
          </p:cNvPr>
          <p:cNvSpPr>
            <a:spLocks noGrp="1"/>
          </p:cNvSpPr>
          <p:nvPr>
            <p:ph type="title"/>
          </p:nvPr>
        </p:nvSpPr>
        <p:spPr/>
        <p:txBody>
          <a:bodyPr/>
          <a:lstStyle/>
          <a:p>
            <a:r>
              <a:rPr lang="en-US" dirty="0"/>
              <a:t>Why learn recursion?</a:t>
            </a:r>
          </a:p>
        </p:txBody>
      </p:sp>
      <p:sp>
        <p:nvSpPr>
          <p:cNvPr id="3" name="Content Placeholder 2">
            <a:extLst>
              <a:ext uri="{FF2B5EF4-FFF2-40B4-BE49-F238E27FC236}">
                <a16:creationId xmlns:a16="http://schemas.microsoft.com/office/drawing/2014/main" id="{01C3D148-CA11-0489-1D38-45B922979F2C}"/>
              </a:ext>
            </a:extLst>
          </p:cNvPr>
          <p:cNvSpPr>
            <a:spLocks noGrp="1"/>
          </p:cNvSpPr>
          <p:nvPr>
            <p:ph idx="1"/>
          </p:nvPr>
        </p:nvSpPr>
        <p:spPr/>
        <p:txBody>
          <a:bodyPr/>
          <a:lstStyle/>
          <a:p>
            <a:r>
              <a:rPr lang="en-US" dirty="0"/>
              <a:t>“Cultural experience” – think differently about problems</a:t>
            </a:r>
          </a:p>
          <a:p>
            <a:r>
              <a:rPr lang="en-US" dirty="0"/>
              <a:t>Solves some problems more naturally than iteration</a:t>
            </a:r>
          </a:p>
          <a:p>
            <a:r>
              <a:rPr lang="en-US" dirty="0"/>
              <a:t>Lead to elegant, simplistic, short code (when used well)</a:t>
            </a:r>
          </a:p>
          <a:p>
            <a:r>
              <a:rPr lang="en-US" dirty="0"/>
              <a:t>Many programming languages use recursion exclusively (no loops)</a:t>
            </a:r>
          </a:p>
        </p:txBody>
      </p:sp>
    </p:spTree>
    <p:extLst>
      <p:ext uri="{BB962C8B-B14F-4D97-AF65-F5344CB8AC3E}">
        <p14:creationId xmlns:p14="http://schemas.microsoft.com/office/powerpoint/2010/main" val="187380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D80C-9CFD-3AF8-8689-3AB9CBCA988B}"/>
              </a:ext>
            </a:extLst>
          </p:cNvPr>
          <p:cNvSpPr>
            <a:spLocks noGrp="1"/>
          </p:cNvSpPr>
          <p:nvPr>
            <p:ph type="title"/>
          </p:nvPr>
        </p:nvSpPr>
        <p:spPr/>
        <p:txBody>
          <a:bodyPr/>
          <a:lstStyle/>
          <a:p>
            <a:r>
              <a:rPr lang="en-US" dirty="0"/>
              <a:t>Getting downstairs</a:t>
            </a:r>
          </a:p>
        </p:txBody>
      </p:sp>
      <p:sp>
        <p:nvSpPr>
          <p:cNvPr id="3" name="Content Placeholder 2">
            <a:extLst>
              <a:ext uri="{FF2B5EF4-FFF2-40B4-BE49-F238E27FC236}">
                <a16:creationId xmlns:a16="http://schemas.microsoft.com/office/drawing/2014/main" id="{0E960EBA-A5FE-A16A-463F-A97C51069DC6}"/>
              </a:ext>
            </a:extLst>
          </p:cNvPr>
          <p:cNvSpPr>
            <a:spLocks noGrp="1"/>
          </p:cNvSpPr>
          <p:nvPr>
            <p:ph idx="1"/>
          </p:nvPr>
        </p:nvSpPr>
        <p:spPr>
          <a:xfrm>
            <a:off x="6531428" y="1632857"/>
            <a:ext cx="4685211" cy="4427872"/>
          </a:xfrm>
        </p:spPr>
        <p:txBody>
          <a:bodyPr/>
          <a:lstStyle/>
          <a:p>
            <a:r>
              <a:rPr lang="en-US" dirty="0"/>
              <a:t>Need to know two things:</a:t>
            </a:r>
          </a:p>
          <a:p>
            <a:pPr lvl="1"/>
            <a:r>
              <a:rPr lang="en-US" dirty="0"/>
              <a:t>Getting down one stair</a:t>
            </a:r>
          </a:p>
          <a:p>
            <a:pPr lvl="1"/>
            <a:r>
              <a:rPr lang="en-US" dirty="0"/>
              <a:t>Recognizing the bottom</a:t>
            </a:r>
          </a:p>
          <a:p>
            <a:r>
              <a:rPr lang="en-US" dirty="0"/>
              <a:t>Most code will look like:</a:t>
            </a:r>
          </a:p>
        </p:txBody>
      </p:sp>
      <p:pic>
        <p:nvPicPr>
          <p:cNvPr id="5" name="Picture 8" descr="2009_09030093Stairnose_at_top_of_stairs_BIG.jpeg">
            <a:extLst>
              <a:ext uri="{FF2B5EF4-FFF2-40B4-BE49-F238E27FC236}">
                <a16:creationId xmlns:a16="http://schemas.microsoft.com/office/drawing/2014/main" id="{8A8F36EB-D22A-DDDD-7364-E61F2F614BE6}"/>
              </a:ext>
            </a:extLst>
          </p:cNvPr>
          <p:cNvPicPr>
            <a:picLocks noChangeAspect="1"/>
          </p:cNvPicPr>
          <p:nvPr/>
        </p:nvPicPr>
        <p:blipFill rotWithShape="1">
          <a:blip r:embed="rId2">
            <a:extLst>
              <a:ext uri="{28A0092B-C50C-407E-A947-70E740481C1C}">
                <a14:useLocalDpi xmlns:a14="http://schemas.microsoft.com/office/drawing/2010/main" val="0"/>
              </a:ext>
            </a:extLst>
          </a:blip>
          <a:srcRect l="8935" r="1" b="1"/>
          <a:stretch/>
        </p:blipFill>
        <p:spPr bwMode="auto">
          <a:xfrm>
            <a:off x="975360" y="1625889"/>
            <a:ext cx="5384800" cy="44348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53C0680-D154-CDB9-E00C-FED47F48F757}"/>
              </a:ext>
            </a:extLst>
          </p:cNvPr>
          <p:cNvSpPr txBox="1"/>
          <p:nvPr/>
        </p:nvSpPr>
        <p:spPr>
          <a:xfrm>
            <a:off x="6778923" y="3843309"/>
            <a:ext cx="4870244" cy="1588127"/>
          </a:xfrm>
          <a:prstGeom prst="rect">
            <a:avLst/>
          </a:prstGeom>
          <a:noFill/>
        </p:spPr>
        <p:txBody>
          <a:bodyPr wrap="square" rtlCol="0">
            <a:spAutoFit/>
          </a:bodyPr>
          <a:lstStyle/>
          <a:p>
            <a:pPr marL="0" indent="0" eaLnBrk="1" hangingPunct="1">
              <a:lnSpc>
                <a:spcPct val="90000"/>
              </a:lnSpc>
              <a:buNone/>
              <a:defRPr/>
            </a:pPr>
            <a:r>
              <a:rPr lang="en-US" dirty="0">
                <a:latin typeface="Consolas" panose="020B0609020204030204" pitchFamily="49" charset="0"/>
                <a:cs typeface="Consolas" panose="020B0609020204030204" pitchFamily="49" charset="0"/>
              </a:rPr>
              <a:t>if simplest case:</a:t>
            </a:r>
          </a:p>
          <a:p>
            <a:pPr marL="0" indent="0" eaLnBrk="1" hangingPunct="1">
              <a:lnSpc>
                <a:spcPct val="90000"/>
              </a:lnSpc>
              <a:buNone/>
              <a:defRPr/>
            </a:pPr>
            <a:r>
              <a:rPr lang="en-US" dirty="0">
                <a:latin typeface="Consolas" panose="020B0609020204030204" pitchFamily="49" charset="0"/>
                <a:cs typeface="Consolas" panose="020B0609020204030204" pitchFamily="49" charset="0"/>
              </a:rPr>
              <a:t>    compute and return solution</a:t>
            </a:r>
          </a:p>
          <a:p>
            <a:pPr marL="0" indent="0" eaLnBrk="1" hangingPunct="1">
              <a:lnSpc>
                <a:spcPct val="90000"/>
              </a:lnSpc>
              <a:buNone/>
              <a:defRPr/>
            </a:pPr>
            <a:r>
              <a:rPr lang="en-US" dirty="0">
                <a:latin typeface="Consolas" panose="020B0609020204030204" pitchFamily="49" charset="0"/>
                <a:cs typeface="Consolas" panose="020B0609020204030204" pitchFamily="49" charset="0"/>
              </a:rPr>
              <a:t>else:</a:t>
            </a:r>
          </a:p>
          <a:p>
            <a:pPr marL="0" indent="0" eaLnBrk="1" hangingPunct="1">
              <a:lnSpc>
                <a:spcPct val="90000"/>
              </a:lnSpc>
              <a:buNone/>
              <a:defRPr/>
            </a:pPr>
            <a:r>
              <a:rPr lang="en-US" dirty="0">
                <a:latin typeface="Consolas" panose="020B0609020204030204" pitchFamily="49" charset="0"/>
                <a:cs typeface="Consolas" panose="020B0609020204030204" pitchFamily="49" charset="0"/>
              </a:rPr>
              <a:t>    divide into similar subproblem(s)</a:t>
            </a:r>
          </a:p>
          <a:p>
            <a:pPr marL="0" indent="0" eaLnBrk="1" hangingPunct="1">
              <a:lnSpc>
                <a:spcPct val="90000"/>
              </a:lnSpc>
              <a:buNone/>
              <a:defRPr/>
            </a:pPr>
            <a:r>
              <a:rPr lang="en-US" dirty="0">
                <a:latin typeface="Consolas" panose="020B0609020204030204" pitchFamily="49" charset="0"/>
                <a:cs typeface="Consolas" panose="020B0609020204030204" pitchFamily="49" charset="0"/>
              </a:rPr>
              <a:t>    solve each subproblem recursively</a:t>
            </a:r>
          </a:p>
          <a:p>
            <a:pPr marL="0" indent="0" eaLnBrk="1" hangingPunct="1">
              <a:lnSpc>
                <a:spcPct val="90000"/>
              </a:lnSpc>
              <a:buNone/>
              <a:defRPr/>
            </a:pPr>
            <a:r>
              <a:rPr lang="en-US" dirty="0">
                <a:latin typeface="Consolas" panose="020B0609020204030204" pitchFamily="49" charset="0"/>
                <a:cs typeface="Consolas" panose="020B0609020204030204" pitchFamily="49" charset="0"/>
              </a:rPr>
              <a:t>    assemble the overall solution</a:t>
            </a:r>
          </a:p>
        </p:txBody>
      </p:sp>
    </p:spTree>
    <p:extLst>
      <p:ext uri="{BB962C8B-B14F-4D97-AF65-F5344CB8AC3E}">
        <p14:creationId xmlns:p14="http://schemas.microsoft.com/office/powerpoint/2010/main" val="297851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684B-5573-07CE-09B9-BD57846375FF}"/>
              </a:ext>
            </a:extLst>
          </p:cNvPr>
          <p:cNvSpPr>
            <a:spLocks noGrp="1"/>
          </p:cNvSpPr>
          <p:nvPr>
            <p:ph type="title"/>
          </p:nvPr>
        </p:nvSpPr>
        <p:spPr/>
        <p:txBody>
          <a:bodyPr/>
          <a:lstStyle/>
          <a:p>
            <a:r>
              <a:rPr lang="en-US" dirty="0"/>
              <a:t>Recursion and cases</a:t>
            </a:r>
          </a:p>
        </p:txBody>
      </p:sp>
      <p:sp>
        <p:nvSpPr>
          <p:cNvPr id="3" name="Content Placeholder 2">
            <a:extLst>
              <a:ext uri="{FF2B5EF4-FFF2-40B4-BE49-F238E27FC236}">
                <a16:creationId xmlns:a16="http://schemas.microsoft.com/office/drawing/2014/main" id="{FEFEC98C-AD6F-CEE0-4A37-4B58CA0CA95D}"/>
              </a:ext>
            </a:extLst>
          </p:cNvPr>
          <p:cNvSpPr>
            <a:spLocks noGrp="1"/>
          </p:cNvSpPr>
          <p:nvPr>
            <p:ph idx="1"/>
          </p:nvPr>
        </p:nvSpPr>
        <p:spPr/>
        <p:txBody>
          <a:bodyPr/>
          <a:lstStyle/>
          <a:p>
            <a:r>
              <a:rPr lang="en-US" dirty="0"/>
              <a:t>Every recursive algorithm involves at least 2 cases:</a:t>
            </a:r>
          </a:p>
          <a:p>
            <a:pPr lvl="1"/>
            <a:r>
              <a:rPr lang="en-US" b="1" dirty="0"/>
              <a:t>Base case</a:t>
            </a:r>
            <a:r>
              <a:rPr lang="en-US" dirty="0"/>
              <a:t>: A simple occurrence that can be answered directly</a:t>
            </a:r>
          </a:p>
          <a:p>
            <a:pPr lvl="1"/>
            <a:r>
              <a:rPr lang="en-US" b="1" dirty="0"/>
              <a:t>Recursive case</a:t>
            </a:r>
            <a:r>
              <a:rPr lang="en-US" dirty="0"/>
              <a:t>: A more complex occurrence of the problem that cannot be directly answered but can be described in terms of smaller occurrences of the same problem.</a:t>
            </a:r>
          </a:p>
          <a:p>
            <a:pPr lvl="1"/>
            <a:r>
              <a:rPr lang="en-US" dirty="0"/>
              <a:t>Some recursive algorithms have more than one base or recursive case, but all have at least one of each.</a:t>
            </a:r>
          </a:p>
          <a:p>
            <a:pPr lvl="1"/>
            <a:r>
              <a:rPr lang="en-US" dirty="0"/>
              <a:t>A crucial part of recursive programming is identifying these cases</a:t>
            </a:r>
          </a:p>
        </p:txBody>
      </p:sp>
    </p:spTree>
    <p:extLst>
      <p:ext uri="{BB962C8B-B14F-4D97-AF65-F5344CB8AC3E}">
        <p14:creationId xmlns:p14="http://schemas.microsoft.com/office/powerpoint/2010/main" val="1248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RiseVTI">
  <a:themeElements>
    <a:clrScheme name="AnalogousFromLightSeedRightStep">
      <a:dk1>
        <a:srgbClr val="000000"/>
      </a:dk1>
      <a:lt1>
        <a:srgbClr val="FFFFFF"/>
      </a:lt1>
      <a:dk2>
        <a:srgbClr val="412439"/>
      </a:dk2>
      <a:lt2>
        <a:srgbClr val="E2E8E4"/>
      </a:lt2>
      <a:accent1>
        <a:srgbClr val="EE6ECD"/>
      </a:accent1>
      <a:accent2>
        <a:srgbClr val="EB4E81"/>
      </a:accent2>
      <a:accent3>
        <a:srgbClr val="EE7A6E"/>
      </a:accent3>
      <a:accent4>
        <a:srgbClr val="E88F33"/>
      </a:accent4>
      <a:accent5>
        <a:srgbClr val="ACA54F"/>
      </a:accent5>
      <a:accent6>
        <a:srgbClr val="87AE3A"/>
      </a:accent6>
      <a:hlink>
        <a:srgbClr val="568E64"/>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{9E0DC890-0D44-BF4B-9E08-3129E031BBD9}tf16401378</Template>
  <TotalTime>5469</TotalTime>
  <Words>3561</Words>
  <Application>Microsoft Macintosh PowerPoint</Application>
  <PresentationFormat>Widescreen</PresentationFormat>
  <Paragraphs>583</Paragraphs>
  <Slides>43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Consolas</vt:lpstr>
      <vt:lpstr>Courier New</vt:lpstr>
      <vt:lpstr>Tahoma</vt:lpstr>
      <vt:lpstr>Tw Cen MT</vt:lpstr>
      <vt:lpstr>GradientRiseVTI</vt:lpstr>
      <vt:lpstr> ITS30705 CHAPTER 9: recursion</vt:lpstr>
      <vt:lpstr>Learning outcome</vt:lpstr>
      <vt:lpstr>EXERCISE</vt:lpstr>
      <vt:lpstr>THE IDEA</vt:lpstr>
      <vt:lpstr>Recursive algorithm</vt:lpstr>
      <vt:lpstr>recursion</vt:lpstr>
      <vt:lpstr>Why learn recursion?</vt:lpstr>
      <vt:lpstr>Getting downstairs</vt:lpstr>
      <vt:lpstr>Recursion and cases</vt:lpstr>
      <vt:lpstr>ANOTHER RECURSIVE TASK</vt:lpstr>
      <vt:lpstr>RECURSION IN PYTHON</vt:lpstr>
      <vt:lpstr>A BASIC CASE</vt:lpstr>
      <vt:lpstr>Handling more cases</vt:lpstr>
      <vt:lpstr>HANDLING MORE CASES</vt:lpstr>
      <vt:lpstr>Using recursion properly</vt:lpstr>
      <vt:lpstr>RECURSION ZEN</vt:lpstr>
      <vt:lpstr>Recursive tracing EXAMPLE #1</vt:lpstr>
      <vt:lpstr>recursive trace EXAMPLE #1</vt:lpstr>
      <vt:lpstr>Recursive tracing EXAMPLE #2</vt:lpstr>
      <vt:lpstr>Recursive trace EXAMPLE #2</vt:lpstr>
      <vt:lpstr>exercise</vt:lpstr>
      <vt:lpstr>Case analysis</vt:lpstr>
      <vt:lpstr>binary solution</vt:lpstr>
      <vt:lpstr>Public or private pairs</vt:lpstr>
      <vt:lpstr>RECURSIVE BACKTRACKING</vt:lpstr>
      <vt:lpstr>EXERCISE #1: Dice rolls</vt:lpstr>
      <vt:lpstr>EXAMINING THE PROBLEM</vt:lpstr>
      <vt:lpstr>A DECISION TREE</vt:lpstr>
      <vt:lpstr>SOLVING RECURSIVELY</vt:lpstr>
      <vt:lpstr>PRIVATE HELPERS</vt:lpstr>
      <vt:lpstr>EXERCISE SOLUTION</vt:lpstr>
      <vt:lpstr>Exercise #2: dice roll sum</vt:lpstr>
      <vt:lpstr>Consider all paths?</vt:lpstr>
      <vt:lpstr>optimizations</vt:lpstr>
      <vt:lpstr>New decision tree</vt:lpstr>
      <vt:lpstr>backtracking</vt:lpstr>
      <vt:lpstr>Backtracking algorithms</vt:lpstr>
      <vt:lpstr>EXERCISE #2: SOLUTION</vt:lpstr>
      <vt:lpstr>BACKTRACKING STRATEGIES</vt:lpstr>
      <vt:lpstr>EXERCISE #3: Combinations</vt:lpstr>
      <vt:lpstr>EXERCISE #3: Initial attempt</vt:lpstr>
      <vt:lpstr>EXERCISE #3: EXERCISE SOLUTION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Chempaka Seri Abdul Razak</dc:creator>
  <cp:lastModifiedBy>Chempaka Seri Abdul Razak</cp:lastModifiedBy>
  <cp:revision>87</cp:revision>
  <dcterms:created xsi:type="dcterms:W3CDTF">2022-08-16T14:43:09Z</dcterms:created>
  <dcterms:modified xsi:type="dcterms:W3CDTF">2022-10-24T16:04:57Z</dcterms:modified>
</cp:coreProperties>
</file>